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2" r:id="rId5"/>
    <p:sldId id="260" r:id="rId6"/>
    <p:sldId id="259" r:id="rId7"/>
    <p:sldId id="266" r:id="rId8"/>
    <p:sldId id="264" r:id="rId9"/>
    <p:sldId id="268" r:id="rId10"/>
    <p:sldId id="263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 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 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 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8044A1-2E95-4914-9A1E-D65FE90A3C38}" type="doc">
      <dgm:prSet loTypeId="urn:microsoft.com/office/officeart/2008/layout/PictureLineup" loCatId="picture" qsTypeId="urn:microsoft.com/office/officeart/2005/8/quickstyle/simple1" qsCatId="simple" csTypeId="urn:microsoft.com/office/officeart/2005/8/colors/accent1_2" csCatId="accent1" phldr="1"/>
      <dgm:spPr/>
    </dgm:pt>
    <dgm:pt modelId="{EFF7E1CD-E79E-4985-8242-7471577B9C98}">
      <dgm:prSet phldrT="[Текст]" custT="1"/>
      <dgm:spPr/>
      <dgm:t>
        <a:bodyPr/>
        <a:lstStyle/>
        <a:p>
          <a:r>
            <a:rPr lang="ru-RU" sz="2400" dirty="0" err="1"/>
            <a:t>Механикалық</a:t>
          </a:r>
          <a:r>
            <a:rPr lang="ru-RU" sz="2400" dirty="0"/>
            <a:t> </a:t>
          </a:r>
          <a:r>
            <a:rPr lang="ru-RU" sz="2400" dirty="0" err="1"/>
            <a:t>құрамы</a:t>
          </a:r>
          <a:r>
            <a:rPr lang="ru-RU" sz="2400" dirty="0"/>
            <a:t> – </a:t>
          </a:r>
          <a:r>
            <a:rPr lang="ru-RU" sz="2400" dirty="0" err="1"/>
            <a:t>жеңіл</a:t>
          </a:r>
          <a:r>
            <a:rPr lang="ru-RU" sz="2400" dirty="0"/>
            <a:t> </a:t>
          </a:r>
          <a:r>
            <a:rPr lang="ru-RU" sz="2400" dirty="0" err="1"/>
            <a:t>топырақтардың</a:t>
          </a:r>
          <a:r>
            <a:rPr lang="ru-RU" sz="2400" dirty="0"/>
            <a:t> </a:t>
          </a:r>
          <a:r>
            <a:rPr lang="ru-RU" sz="2400" dirty="0" err="1"/>
            <a:t>ауыр</a:t>
          </a:r>
          <a:r>
            <a:rPr lang="ru-RU" sz="2400" dirty="0"/>
            <a:t> </a:t>
          </a:r>
          <a:r>
            <a:rPr lang="ru-RU" sz="2400" dirty="0" err="1"/>
            <a:t>топырақтарға</a:t>
          </a:r>
          <a:r>
            <a:rPr lang="ru-RU" sz="2400" dirty="0"/>
            <a:t> </a:t>
          </a:r>
          <a:r>
            <a:rPr lang="ru-RU" sz="2400" dirty="0" err="1"/>
            <a:t>қарағанда</a:t>
          </a:r>
          <a:r>
            <a:rPr lang="ru-RU" sz="2400" dirty="0"/>
            <a:t>, </a:t>
          </a:r>
          <a:r>
            <a:rPr lang="ru-RU" sz="2400" dirty="0" err="1"/>
            <a:t>бұдан</a:t>
          </a:r>
          <a:r>
            <a:rPr lang="ru-RU" sz="2400" dirty="0"/>
            <a:t> </a:t>
          </a:r>
          <a:r>
            <a:rPr lang="ru-RU" sz="2400" dirty="0" err="1"/>
            <a:t>басқа</a:t>
          </a:r>
          <a:r>
            <a:rPr lang="ru-RU" sz="2400" dirty="0"/>
            <a:t> </a:t>
          </a:r>
          <a:r>
            <a:rPr lang="ru-RU" sz="2400" dirty="0" err="1"/>
            <a:t>кемшілігі</a:t>
          </a:r>
          <a:r>
            <a:rPr lang="ru-RU" sz="2400" dirty="0"/>
            <a:t> – су </a:t>
          </a:r>
          <a:r>
            <a:rPr lang="ru-RU" sz="2400" dirty="0" err="1"/>
            <a:t>және</a:t>
          </a:r>
          <a:r>
            <a:rPr lang="ru-RU" sz="2400" dirty="0"/>
            <a:t> </a:t>
          </a:r>
          <a:r>
            <a:rPr lang="ru-RU" sz="2400" dirty="0" err="1"/>
            <a:t>жел</a:t>
          </a:r>
          <a:r>
            <a:rPr lang="ru-RU" sz="2400" dirty="0"/>
            <a:t> </a:t>
          </a:r>
          <a:r>
            <a:rPr lang="ru-RU" sz="2400" dirty="0" err="1"/>
            <a:t>эрозиясына</a:t>
          </a:r>
          <a:r>
            <a:rPr lang="ru-RU" sz="2400" dirty="0"/>
            <a:t> </a:t>
          </a:r>
          <a:r>
            <a:rPr lang="ru-RU" sz="2400" dirty="0" err="1"/>
            <a:t>төзімсіздігі</a:t>
          </a:r>
          <a:r>
            <a:rPr lang="ru-RU" sz="2400" dirty="0"/>
            <a:t> </a:t>
          </a:r>
          <a:r>
            <a:rPr lang="ru-RU" sz="2400" dirty="0" err="1"/>
            <a:t>болып</a:t>
          </a:r>
          <a:r>
            <a:rPr lang="ru-RU" sz="2400" dirty="0"/>
            <a:t> </a:t>
          </a:r>
          <a:r>
            <a:rPr lang="ru-RU" sz="2400" dirty="0" err="1"/>
            <a:t>табылады</a:t>
          </a:r>
          <a:r>
            <a:rPr lang="ru-RU" sz="2400" dirty="0"/>
            <a:t>. </a:t>
          </a:r>
          <a:r>
            <a:rPr lang="ru-RU" sz="2400" dirty="0" err="1"/>
            <a:t>Мұндай</a:t>
          </a:r>
          <a:r>
            <a:rPr lang="ru-RU" sz="2400" dirty="0"/>
            <a:t> </a:t>
          </a:r>
          <a:r>
            <a:rPr lang="ru-RU" sz="2400" dirty="0" err="1"/>
            <a:t>жерлерде</a:t>
          </a:r>
          <a:r>
            <a:rPr lang="ru-RU" sz="2400" dirty="0"/>
            <a:t> </a:t>
          </a:r>
          <a:r>
            <a:rPr lang="ru-RU" sz="2400" dirty="0" err="1"/>
            <a:t>өсімдіктер</a:t>
          </a:r>
          <a:r>
            <a:rPr lang="ru-RU" sz="2400" dirty="0"/>
            <a:t> </a:t>
          </a:r>
          <a:r>
            <a:rPr lang="ru-RU" sz="2400" dirty="0" err="1"/>
            <a:t>нашар</a:t>
          </a:r>
          <a:r>
            <a:rPr lang="ru-RU" sz="2400" dirty="0"/>
            <a:t> </a:t>
          </a:r>
          <a:r>
            <a:rPr lang="ru-RU" sz="2400" dirty="0" err="1"/>
            <a:t>өсетіндіктен</a:t>
          </a:r>
          <a:r>
            <a:rPr lang="ru-RU" sz="2400" dirty="0"/>
            <a:t>, </a:t>
          </a:r>
          <a:r>
            <a:rPr lang="ru-RU" sz="2400" dirty="0" err="1"/>
            <a:t>оның</a:t>
          </a:r>
          <a:r>
            <a:rPr lang="ru-RU" sz="2400" dirty="0"/>
            <a:t> </a:t>
          </a:r>
          <a:r>
            <a:rPr lang="ru-RU" sz="2400" dirty="0" err="1"/>
            <a:t>беткі</a:t>
          </a:r>
          <a:r>
            <a:rPr lang="ru-RU" sz="2400" dirty="0"/>
            <a:t> </a:t>
          </a:r>
          <a:r>
            <a:rPr lang="ru-RU" sz="2400" dirty="0" err="1"/>
            <a:t>қабаты</a:t>
          </a:r>
          <a:r>
            <a:rPr lang="ru-RU" sz="2400" dirty="0"/>
            <a:t> </a:t>
          </a:r>
          <a:r>
            <a:rPr lang="ru-RU" sz="2400" dirty="0" err="1"/>
            <a:t>желдің</a:t>
          </a:r>
          <a:r>
            <a:rPr lang="ru-RU" sz="2400" dirty="0"/>
            <a:t> (ал </a:t>
          </a:r>
          <a:r>
            <a:rPr lang="ru-RU" sz="2400" dirty="0" err="1"/>
            <a:t>суарлармалы</a:t>
          </a:r>
          <a:r>
            <a:rPr lang="ru-RU" sz="2400" dirty="0"/>
            <a:t> </a:t>
          </a:r>
          <a:r>
            <a:rPr lang="ru-RU" sz="2400" dirty="0" err="1"/>
            <a:t>жерлерде</a:t>
          </a:r>
          <a:r>
            <a:rPr lang="ru-RU" sz="2400" dirty="0"/>
            <a:t> -</a:t>
          </a:r>
          <a:r>
            <a:rPr lang="ru-RU" sz="2400" dirty="0" err="1"/>
            <a:t>судың</a:t>
          </a:r>
          <a:r>
            <a:rPr lang="ru-RU" sz="2400" dirty="0"/>
            <a:t>) </a:t>
          </a:r>
          <a:r>
            <a:rPr lang="ru-RU" sz="2400" dirty="0" err="1"/>
            <a:t>әрекетінен</a:t>
          </a:r>
          <a:r>
            <a:rPr lang="ru-RU" sz="2400" dirty="0"/>
            <a:t> </a:t>
          </a:r>
          <a:r>
            <a:rPr lang="ru-RU" sz="2400" dirty="0" err="1"/>
            <a:t>үгіліп</a:t>
          </a:r>
          <a:r>
            <a:rPr lang="ru-RU" sz="2400" dirty="0"/>
            <a:t> (</a:t>
          </a:r>
          <a:r>
            <a:rPr lang="ru-RU" sz="2400" dirty="0" err="1"/>
            <a:t>жуылып</a:t>
          </a:r>
          <a:r>
            <a:rPr lang="ru-RU" sz="2400" dirty="0"/>
            <a:t>) </a:t>
          </a:r>
          <a:r>
            <a:rPr lang="ru-RU" sz="2400" dirty="0" err="1"/>
            <a:t>кетеді</a:t>
          </a:r>
          <a:r>
            <a:rPr lang="ru-RU" sz="2400" dirty="0"/>
            <a:t>.</a:t>
          </a:r>
        </a:p>
      </dgm:t>
    </dgm:pt>
    <dgm:pt modelId="{5AABA351-E1C4-4CEF-8755-74AF386D7306}" type="parTrans" cxnId="{C1372DA3-32DE-4A29-B8FD-15424315980C}">
      <dgm:prSet/>
      <dgm:spPr/>
      <dgm:t>
        <a:bodyPr/>
        <a:lstStyle/>
        <a:p>
          <a:endParaRPr lang="ru-RU"/>
        </a:p>
      </dgm:t>
    </dgm:pt>
    <dgm:pt modelId="{D3CBAE05-E292-488F-810D-B0F05AE1AC81}" type="sibTrans" cxnId="{C1372DA3-32DE-4A29-B8FD-15424315980C}">
      <dgm:prSet/>
      <dgm:spPr/>
      <dgm:t>
        <a:bodyPr/>
        <a:lstStyle/>
        <a:p>
          <a:endParaRPr lang="ru-RU"/>
        </a:p>
      </dgm:t>
    </dgm:pt>
    <dgm:pt modelId="{5A53B59F-43CE-411C-9A58-EED060949A3D}" type="pres">
      <dgm:prSet presAssocID="{FB8044A1-2E95-4914-9A1E-D65FE90A3C38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</dgm:pt>
    <dgm:pt modelId="{6696C1B0-F3AB-4A03-A3A5-00BB670C7009}" type="pres">
      <dgm:prSet presAssocID="{EFF7E1CD-E79E-4985-8242-7471577B9C98}" presName="composite" presStyleCnt="0"/>
      <dgm:spPr/>
    </dgm:pt>
    <dgm:pt modelId="{C3C68099-3685-4C8B-AF31-D4B5A5366F84}" type="pres">
      <dgm:prSet presAssocID="{EFF7E1CD-E79E-4985-8242-7471577B9C98}" presName="Image" presStyleLbl="alignNode1" presStyleIdx="0" presStyleCnt="1" custScaleX="136259" custScaleY="102368" custLinFactNeighborX="77584" custLinFactNeighborY="383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0996A4D-C3CA-4DAD-8206-0B82A12B78D1}" type="pres">
      <dgm:prSet presAssocID="{EFF7E1CD-E79E-4985-8242-7471577B9C98}" presName="Accent" presStyleLbl="parChTrans1D1" presStyleIdx="0" presStyleCnt="1" custLinFactX="1219047701" custLinFactNeighborX="1219100000" custLinFactNeighborY="-8617"/>
      <dgm:spPr/>
    </dgm:pt>
    <dgm:pt modelId="{3C2AEFEC-0DAD-4752-8205-376DE9CE9E1F}" type="pres">
      <dgm:prSet presAssocID="{EFF7E1CD-E79E-4985-8242-7471577B9C98}" presName="Parent" presStyleLbl="revTx" presStyleIdx="0" presStyleCnt="1" custScaleX="158396" custScaleY="78326" custLinFactNeighborX="-70874" custLinFactNeighborY="-76073">
        <dgm:presLayoutVars>
          <dgm:chMax val="0"/>
          <dgm:chPref val="0"/>
          <dgm:bulletEnabled val="1"/>
        </dgm:presLayoutVars>
      </dgm:prSet>
      <dgm:spPr/>
    </dgm:pt>
  </dgm:ptLst>
  <dgm:cxnLst>
    <dgm:cxn modelId="{7398FB4A-A7F6-489F-B5C9-8CC914D56192}" type="presOf" srcId="{EFF7E1CD-E79E-4985-8242-7471577B9C98}" destId="{3C2AEFEC-0DAD-4752-8205-376DE9CE9E1F}" srcOrd="0" destOrd="0" presId="urn:microsoft.com/office/officeart/2008/layout/PictureLineup"/>
    <dgm:cxn modelId="{C1372DA3-32DE-4A29-B8FD-15424315980C}" srcId="{FB8044A1-2E95-4914-9A1E-D65FE90A3C38}" destId="{EFF7E1CD-E79E-4985-8242-7471577B9C98}" srcOrd="0" destOrd="0" parTransId="{5AABA351-E1C4-4CEF-8755-74AF386D7306}" sibTransId="{D3CBAE05-E292-488F-810D-B0F05AE1AC81}"/>
    <dgm:cxn modelId="{020225BC-BF6B-45E4-B2DF-A6FD9F614D77}" type="presOf" srcId="{FB8044A1-2E95-4914-9A1E-D65FE90A3C38}" destId="{5A53B59F-43CE-411C-9A58-EED060949A3D}" srcOrd="0" destOrd="0" presId="urn:microsoft.com/office/officeart/2008/layout/PictureLineup"/>
    <dgm:cxn modelId="{BE69C6EF-B921-40ED-AD1D-DEDF857FDC24}" type="presParOf" srcId="{5A53B59F-43CE-411C-9A58-EED060949A3D}" destId="{6696C1B0-F3AB-4A03-A3A5-00BB670C7009}" srcOrd="0" destOrd="0" presId="urn:microsoft.com/office/officeart/2008/layout/PictureLineup"/>
    <dgm:cxn modelId="{B36543EF-86BE-4EC5-B5C1-887B4844D9B8}" type="presParOf" srcId="{6696C1B0-F3AB-4A03-A3A5-00BB670C7009}" destId="{C3C68099-3685-4C8B-AF31-D4B5A5366F84}" srcOrd="0" destOrd="0" presId="urn:microsoft.com/office/officeart/2008/layout/PictureLineup"/>
    <dgm:cxn modelId="{20A111F2-DE81-462D-ADA5-F1CBDF85F941}" type="presParOf" srcId="{6696C1B0-F3AB-4A03-A3A5-00BB670C7009}" destId="{90996A4D-C3CA-4DAD-8206-0B82A12B78D1}" srcOrd="1" destOrd="0" presId="urn:microsoft.com/office/officeart/2008/layout/PictureLineup"/>
    <dgm:cxn modelId="{15D27DF2-D10A-43AD-B160-9FFFA28A5707}" type="presParOf" srcId="{6696C1B0-F3AB-4A03-A3A5-00BB670C7009}" destId="{3C2AEFEC-0DAD-4752-8205-376DE9CE9E1F}" srcOrd="2" destOrd="0" presId="urn:microsoft.com/office/officeart/2008/layout/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8C5291-9279-4972-9FFE-901572251ABA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D380EC3-9FC2-48BD-BB45-70197E8E584F}">
      <dgm:prSet phldrT="[Текст]"/>
      <dgm:spPr/>
      <dgm:t>
        <a:bodyPr/>
        <a:lstStyle/>
        <a:p>
          <a:r>
            <a:rPr lang="kk-KZ" dirty="0"/>
            <a:t>1</a:t>
          </a:r>
          <a:endParaRPr lang="ru-RU" dirty="0"/>
        </a:p>
      </dgm:t>
    </dgm:pt>
    <dgm:pt modelId="{C7B0B30D-001F-4F7E-AB16-DE70C5D99446}" type="parTrans" cxnId="{EC4C48A0-6E59-4AD2-ABDB-46BD8071C831}">
      <dgm:prSet/>
      <dgm:spPr/>
      <dgm:t>
        <a:bodyPr/>
        <a:lstStyle/>
        <a:p>
          <a:endParaRPr lang="ru-RU"/>
        </a:p>
      </dgm:t>
    </dgm:pt>
    <dgm:pt modelId="{958F9CA4-ECAB-4B23-8BF2-D412C84A8E6A}" type="sibTrans" cxnId="{EC4C48A0-6E59-4AD2-ABDB-46BD8071C831}">
      <dgm:prSet/>
      <dgm:spPr/>
      <dgm:t>
        <a:bodyPr/>
        <a:lstStyle/>
        <a:p>
          <a:endParaRPr lang="ru-RU"/>
        </a:p>
      </dgm:t>
    </dgm:pt>
    <dgm:pt modelId="{C268C15C-BF7D-44CA-B941-E84666DE89FF}">
      <dgm:prSet phldrT="[Текст]"/>
      <dgm:spPr/>
      <dgm:t>
        <a:bodyPr/>
        <a:lstStyle/>
        <a:p>
          <a:r>
            <a:rPr lang="kk-KZ" b="1" dirty="0"/>
            <a:t>Сазды топырақ </a:t>
          </a:r>
          <a:r>
            <a:rPr lang="kk-KZ" dirty="0"/>
            <a:t>– құламаларда тұрақты және су бұзып кетуіне қарсы келе алатын топырақ; жолдың негізі үшін жақсы материал болып табылады.</a:t>
          </a:r>
          <a:endParaRPr lang="ru-RU" dirty="0"/>
        </a:p>
      </dgm:t>
    </dgm:pt>
    <dgm:pt modelId="{FC318B82-208D-41D4-9C0F-3DC55202CB49}" type="parTrans" cxnId="{05631E9A-AC7F-4B61-B55A-47534104C209}">
      <dgm:prSet/>
      <dgm:spPr/>
      <dgm:t>
        <a:bodyPr/>
        <a:lstStyle/>
        <a:p>
          <a:endParaRPr lang="ru-RU"/>
        </a:p>
      </dgm:t>
    </dgm:pt>
    <dgm:pt modelId="{53893CBC-7E36-422A-9C2B-6482E844A28A}" type="sibTrans" cxnId="{05631E9A-AC7F-4B61-B55A-47534104C209}">
      <dgm:prSet/>
      <dgm:spPr/>
      <dgm:t>
        <a:bodyPr/>
        <a:lstStyle/>
        <a:p>
          <a:endParaRPr lang="ru-RU"/>
        </a:p>
      </dgm:t>
    </dgm:pt>
    <dgm:pt modelId="{75350DB9-F117-466E-901C-55D50BC44C88}">
      <dgm:prSet phldrT="[Текст]"/>
      <dgm:spPr/>
      <dgm:t>
        <a:bodyPr/>
        <a:lstStyle/>
        <a:p>
          <a:r>
            <a:rPr lang="kk-KZ" dirty="0"/>
            <a:t>2</a:t>
          </a:r>
          <a:endParaRPr lang="ru-RU" dirty="0"/>
        </a:p>
      </dgm:t>
    </dgm:pt>
    <dgm:pt modelId="{776EB43B-16FA-46E9-9A97-78FB81039549}" type="parTrans" cxnId="{7DA7C599-82D0-47CA-8FEE-EC71CED4BE40}">
      <dgm:prSet/>
      <dgm:spPr/>
      <dgm:t>
        <a:bodyPr/>
        <a:lstStyle/>
        <a:p>
          <a:endParaRPr lang="ru-RU"/>
        </a:p>
      </dgm:t>
    </dgm:pt>
    <dgm:pt modelId="{3122775B-AB63-44A8-A7C4-65ED2E7F3D11}" type="sibTrans" cxnId="{7DA7C599-82D0-47CA-8FEE-EC71CED4BE40}">
      <dgm:prSet/>
      <dgm:spPr/>
      <dgm:t>
        <a:bodyPr/>
        <a:lstStyle/>
        <a:p>
          <a:endParaRPr lang="ru-RU"/>
        </a:p>
      </dgm:t>
    </dgm:pt>
    <dgm:pt modelId="{D501538D-6A94-40E5-B387-5217CA0CED0E}">
      <dgm:prSet phldrT="[Текст]"/>
      <dgm:spPr/>
      <dgm:t>
        <a:bodyPr/>
        <a:lstStyle/>
        <a:p>
          <a:r>
            <a:rPr lang="kk-KZ" b="1" dirty="0"/>
            <a:t>Құмайт топырақ </a:t>
          </a:r>
          <a:r>
            <a:rPr lang="kk-KZ" b="0" dirty="0"/>
            <a:t>– ылғалды және құрғақ күйінде байланысты жақсы топырақ; құрғақ және тым ылғалды жерлерде </a:t>
          </a:r>
          <a:r>
            <a:rPr lang="kk-KZ" b="1" dirty="0"/>
            <a:t> </a:t>
          </a:r>
          <a:r>
            <a:rPr lang="kk-KZ" b="0" dirty="0"/>
            <a:t>жолға себуге пайдаланады.</a:t>
          </a:r>
          <a:endParaRPr lang="ru-RU" b="0" dirty="0"/>
        </a:p>
      </dgm:t>
    </dgm:pt>
    <dgm:pt modelId="{6D6618AE-70B4-4168-AC58-3A51F92E11FC}" type="parTrans" cxnId="{487BB3FC-67F8-4C64-A94F-C3DB683B46B8}">
      <dgm:prSet/>
      <dgm:spPr/>
      <dgm:t>
        <a:bodyPr/>
        <a:lstStyle/>
        <a:p>
          <a:endParaRPr lang="ru-RU"/>
        </a:p>
      </dgm:t>
    </dgm:pt>
    <dgm:pt modelId="{581601D7-A628-4F0B-971F-6EA15C20A9CA}" type="sibTrans" cxnId="{487BB3FC-67F8-4C64-A94F-C3DB683B46B8}">
      <dgm:prSet/>
      <dgm:spPr/>
      <dgm:t>
        <a:bodyPr/>
        <a:lstStyle/>
        <a:p>
          <a:endParaRPr lang="ru-RU"/>
        </a:p>
      </dgm:t>
    </dgm:pt>
    <dgm:pt modelId="{2263714E-4DBC-4078-8496-E77F9D4BB996}">
      <dgm:prSet phldrT="[Текст]"/>
      <dgm:spPr/>
      <dgm:t>
        <a:bodyPr/>
        <a:lstStyle/>
        <a:p>
          <a:r>
            <a:rPr lang="kk-KZ" dirty="0"/>
            <a:t>3</a:t>
          </a:r>
          <a:endParaRPr lang="ru-RU" dirty="0"/>
        </a:p>
      </dgm:t>
    </dgm:pt>
    <dgm:pt modelId="{BE503929-61CE-4380-BE3E-C2A274768D23}" type="parTrans" cxnId="{5AE4630D-7705-422B-8F33-4BAFBD3A45C3}">
      <dgm:prSet/>
      <dgm:spPr/>
      <dgm:t>
        <a:bodyPr/>
        <a:lstStyle/>
        <a:p>
          <a:endParaRPr lang="ru-RU"/>
        </a:p>
      </dgm:t>
    </dgm:pt>
    <dgm:pt modelId="{5131CE24-7D52-4239-9C4F-4E575B805416}" type="sibTrans" cxnId="{5AE4630D-7705-422B-8F33-4BAFBD3A45C3}">
      <dgm:prSet/>
      <dgm:spPr/>
      <dgm:t>
        <a:bodyPr/>
        <a:lstStyle/>
        <a:p>
          <a:endParaRPr lang="ru-RU"/>
        </a:p>
      </dgm:t>
    </dgm:pt>
    <dgm:pt modelId="{F8037BD4-6966-4489-B522-D52860B8494F}">
      <dgm:prSet phldrT="[Текст]"/>
      <dgm:spPr/>
      <dgm:t>
        <a:bodyPr/>
        <a:lstStyle/>
        <a:p>
          <a:r>
            <a:rPr lang="kk-KZ" b="1" dirty="0"/>
            <a:t>Шым тезекті топырақ </a:t>
          </a:r>
          <a:r>
            <a:rPr lang="kk-KZ" b="0" dirty="0"/>
            <a:t>– ылғалдылықтың тұрақсыздану кезінде көлемдік өзгерістерге зор бейімі бар, қатты сығылатын орамды грунт, жол себуге қолданылмайды.</a:t>
          </a:r>
          <a:endParaRPr lang="ru-RU" b="0" dirty="0"/>
        </a:p>
      </dgm:t>
    </dgm:pt>
    <dgm:pt modelId="{59AA5B79-FB0F-45F4-BE06-96BFCDCB190A}" type="parTrans" cxnId="{ABFECB4B-2EAB-4435-ADE7-8D2BF7BA52EB}">
      <dgm:prSet/>
      <dgm:spPr/>
      <dgm:t>
        <a:bodyPr/>
        <a:lstStyle/>
        <a:p>
          <a:endParaRPr lang="ru-RU"/>
        </a:p>
      </dgm:t>
    </dgm:pt>
    <dgm:pt modelId="{2280CB27-069D-49D1-859A-410FCBA58C24}" type="sibTrans" cxnId="{ABFECB4B-2EAB-4435-ADE7-8D2BF7BA52EB}">
      <dgm:prSet/>
      <dgm:spPr/>
      <dgm:t>
        <a:bodyPr/>
        <a:lstStyle/>
        <a:p>
          <a:endParaRPr lang="ru-RU"/>
        </a:p>
      </dgm:t>
    </dgm:pt>
    <dgm:pt modelId="{1BAEB800-2E00-4A8F-9B74-0071353FC928}" type="pres">
      <dgm:prSet presAssocID="{658C5291-9279-4972-9FFE-901572251ABA}" presName="linearFlow" presStyleCnt="0">
        <dgm:presLayoutVars>
          <dgm:dir/>
          <dgm:animLvl val="lvl"/>
          <dgm:resizeHandles val="exact"/>
        </dgm:presLayoutVars>
      </dgm:prSet>
      <dgm:spPr/>
    </dgm:pt>
    <dgm:pt modelId="{8A83ECEA-A7A9-42EC-B249-86D4D6156A9A}" type="pres">
      <dgm:prSet presAssocID="{FD380EC3-9FC2-48BD-BB45-70197E8E584F}" presName="composite" presStyleCnt="0"/>
      <dgm:spPr/>
    </dgm:pt>
    <dgm:pt modelId="{E52A738B-0ECA-402F-B1F8-E66D73FC6922}" type="pres">
      <dgm:prSet presAssocID="{FD380EC3-9FC2-48BD-BB45-70197E8E584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90B4B0D-9585-4335-B00E-CE99B2223B1E}" type="pres">
      <dgm:prSet presAssocID="{FD380EC3-9FC2-48BD-BB45-70197E8E584F}" presName="descendantText" presStyleLbl="alignAcc1" presStyleIdx="0" presStyleCnt="3">
        <dgm:presLayoutVars>
          <dgm:bulletEnabled val="1"/>
        </dgm:presLayoutVars>
      </dgm:prSet>
      <dgm:spPr/>
    </dgm:pt>
    <dgm:pt modelId="{FC9562E5-1EA7-4614-8C43-F2A26E142479}" type="pres">
      <dgm:prSet presAssocID="{958F9CA4-ECAB-4B23-8BF2-D412C84A8E6A}" presName="sp" presStyleCnt="0"/>
      <dgm:spPr/>
    </dgm:pt>
    <dgm:pt modelId="{B93603FD-8B53-4C38-9642-1FA1929E1FBF}" type="pres">
      <dgm:prSet presAssocID="{75350DB9-F117-466E-901C-55D50BC44C88}" presName="composite" presStyleCnt="0"/>
      <dgm:spPr/>
    </dgm:pt>
    <dgm:pt modelId="{50510BEA-5B50-45EA-B105-1D31C303C937}" type="pres">
      <dgm:prSet presAssocID="{75350DB9-F117-466E-901C-55D50BC44C8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C591DEA-7F01-4F84-8642-167A4A8CDB32}" type="pres">
      <dgm:prSet presAssocID="{75350DB9-F117-466E-901C-55D50BC44C88}" presName="descendantText" presStyleLbl="alignAcc1" presStyleIdx="1" presStyleCnt="3">
        <dgm:presLayoutVars>
          <dgm:bulletEnabled val="1"/>
        </dgm:presLayoutVars>
      </dgm:prSet>
      <dgm:spPr/>
    </dgm:pt>
    <dgm:pt modelId="{7CF695B6-C651-4BF3-A343-15FBC52A1AED}" type="pres">
      <dgm:prSet presAssocID="{3122775B-AB63-44A8-A7C4-65ED2E7F3D11}" presName="sp" presStyleCnt="0"/>
      <dgm:spPr/>
    </dgm:pt>
    <dgm:pt modelId="{DCE51B03-1F6D-4F12-99E1-2816787C6629}" type="pres">
      <dgm:prSet presAssocID="{2263714E-4DBC-4078-8496-E77F9D4BB996}" presName="composite" presStyleCnt="0"/>
      <dgm:spPr/>
    </dgm:pt>
    <dgm:pt modelId="{D567F4BE-BCD9-4B82-975C-1D99FE47CDA9}" type="pres">
      <dgm:prSet presAssocID="{2263714E-4DBC-4078-8496-E77F9D4BB99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282D9C8-36B9-4C36-A5D4-81A438D87AED}" type="pres">
      <dgm:prSet presAssocID="{2263714E-4DBC-4078-8496-E77F9D4BB996}" presName="descendantText" presStyleLbl="alignAcc1" presStyleIdx="2" presStyleCnt="3" custLinFactNeighborX="-404" custLinFactNeighborY="-3561">
        <dgm:presLayoutVars>
          <dgm:bulletEnabled val="1"/>
        </dgm:presLayoutVars>
      </dgm:prSet>
      <dgm:spPr/>
    </dgm:pt>
  </dgm:ptLst>
  <dgm:cxnLst>
    <dgm:cxn modelId="{5AE4630D-7705-422B-8F33-4BAFBD3A45C3}" srcId="{658C5291-9279-4972-9FFE-901572251ABA}" destId="{2263714E-4DBC-4078-8496-E77F9D4BB996}" srcOrd="2" destOrd="0" parTransId="{BE503929-61CE-4380-BE3E-C2A274768D23}" sibTransId="{5131CE24-7D52-4239-9C4F-4E575B805416}"/>
    <dgm:cxn modelId="{069F8111-DC0F-4025-9CDD-13B5FBA35183}" type="presOf" srcId="{FD380EC3-9FC2-48BD-BB45-70197E8E584F}" destId="{E52A738B-0ECA-402F-B1F8-E66D73FC6922}" srcOrd="0" destOrd="0" presId="urn:microsoft.com/office/officeart/2005/8/layout/chevron2"/>
    <dgm:cxn modelId="{7372A219-C7BB-44A6-BDAB-B556F17BEEA5}" type="presOf" srcId="{658C5291-9279-4972-9FFE-901572251ABA}" destId="{1BAEB800-2E00-4A8F-9B74-0071353FC928}" srcOrd="0" destOrd="0" presId="urn:microsoft.com/office/officeart/2005/8/layout/chevron2"/>
    <dgm:cxn modelId="{26944430-562E-4A04-A854-EC7DD0FB9F03}" type="presOf" srcId="{75350DB9-F117-466E-901C-55D50BC44C88}" destId="{50510BEA-5B50-45EA-B105-1D31C303C937}" srcOrd="0" destOrd="0" presId="urn:microsoft.com/office/officeart/2005/8/layout/chevron2"/>
    <dgm:cxn modelId="{CF3C8149-DE7D-4DA5-B7B5-705A46EDABA6}" type="presOf" srcId="{2263714E-4DBC-4078-8496-E77F9D4BB996}" destId="{D567F4BE-BCD9-4B82-975C-1D99FE47CDA9}" srcOrd="0" destOrd="0" presId="urn:microsoft.com/office/officeart/2005/8/layout/chevron2"/>
    <dgm:cxn modelId="{ABFECB4B-2EAB-4435-ADE7-8D2BF7BA52EB}" srcId="{2263714E-4DBC-4078-8496-E77F9D4BB996}" destId="{F8037BD4-6966-4489-B522-D52860B8494F}" srcOrd="0" destOrd="0" parTransId="{59AA5B79-FB0F-45F4-BE06-96BFCDCB190A}" sibTransId="{2280CB27-069D-49D1-859A-410FCBA58C24}"/>
    <dgm:cxn modelId="{0C02237E-2992-400C-9CFE-72049B777208}" type="presOf" srcId="{D501538D-6A94-40E5-B387-5217CA0CED0E}" destId="{7C591DEA-7F01-4F84-8642-167A4A8CDB32}" srcOrd="0" destOrd="0" presId="urn:microsoft.com/office/officeart/2005/8/layout/chevron2"/>
    <dgm:cxn modelId="{7DA7C599-82D0-47CA-8FEE-EC71CED4BE40}" srcId="{658C5291-9279-4972-9FFE-901572251ABA}" destId="{75350DB9-F117-466E-901C-55D50BC44C88}" srcOrd="1" destOrd="0" parTransId="{776EB43B-16FA-46E9-9A97-78FB81039549}" sibTransId="{3122775B-AB63-44A8-A7C4-65ED2E7F3D11}"/>
    <dgm:cxn modelId="{05631E9A-AC7F-4B61-B55A-47534104C209}" srcId="{FD380EC3-9FC2-48BD-BB45-70197E8E584F}" destId="{C268C15C-BF7D-44CA-B941-E84666DE89FF}" srcOrd="0" destOrd="0" parTransId="{FC318B82-208D-41D4-9C0F-3DC55202CB49}" sibTransId="{53893CBC-7E36-422A-9C2B-6482E844A28A}"/>
    <dgm:cxn modelId="{EC4C48A0-6E59-4AD2-ABDB-46BD8071C831}" srcId="{658C5291-9279-4972-9FFE-901572251ABA}" destId="{FD380EC3-9FC2-48BD-BB45-70197E8E584F}" srcOrd="0" destOrd="0" parTransId="{C7B0B30D-001F-4F7E-AB16-DE70C5D99446}" sibTransId="{958F9CA4-ECAB-4B23-8BF2-D412C84A8E6A}"/>
    <dgm:cxn modelId="{F2BB39C4-56FA-48AA-8B3C-D99FE2D39FFD}" type="presOf" srcId="{F8037BD4-6966-4489-B522-D52860B8494F}" destId="{E282D9C8-36B9-4C36-A5D4-81A438D87AED}" srcOrd="0" destOrd="0" presId="urn:microsoft.com/office/officeart/2005/8/layout/chevron2"/>
    <dgm:cxn modelId="{0A05ADF2-4851-48A4-BB9F-268E7CD6F5D2}" type="presOf" srcId="{C268C15C-BF7D-44CA-B941-E84666DE89FF}" destId="{E90B4B0D-9585-4335-B00E-CE99B2223B1E}" srcOrd="0" destOrd="0" presId="urn:microsoft.com/office/officeart/2005/8/layout/chevron2"/>
    <dgm:cxn modelId="{487BB3FC-67F8-4C64-A94F-C3DB683B46B8}" srcId="{75350DB9-F117-466E-901C-55D50BC44C88}" destId="{D501538D-6A94-40E5-B387-5217CA0CED0E}" srcOrd="0" destOrd="0" parTransId="{6D6618AE-70B4-4168-AC58-3A51F92E11FC}" sibTransId="{581601D7-A628-4F0B-971F-6EA15C20A9CA}"/>
    <dgm:cxn modelId="{5DEC424F-030E-4A9A-89C8-F9C9E795C5EB}" type="presParOf" srcId="{1BAEB800-2E00-4A8F-9B74-0071353FC928}" destId="{8A83ECEA-A7A9-42EC-B249-86D4D6156A9A}" srcOrd="0" destOrd="0" presId="urn:microsoft.com/office/officeart/2005/8/layout/chevron2"/>
    <dgm:cxn modelId="{65BEE275-D408-462E-8B69-D8C8E8105E47}" type="presParOf" srcId="{8A83ECEA-A7A9-42EC-B249-86D4D6156A9A}" destId="{E52A738B-0ECA-402F-B1F8-E66D73FC6922}" srcOrd="0" destOrd="0" presId="urn:microsoft.com/office/officeart/2005/8/layout/chevron2"/>
    <dgm:cxn modelId="{41CB7864-DB29-438A-A957-21EF973141C4}" type="presParOf" srcId="{8A83ECEA-A7A9-42EC-B249-86D4D6156A9A}" destId="{E90B4B0D-9585-4335-B00E-CE99B2223B1E}" srcOrd="1" destOrd="0" presId="urn:microsoft.com/office/officeart/2005/8/layout/chevron2"/>
    <dgm:cxn modelId="{B881A0E4-7FDD-4A0C-800F-CD60F6B0925C}" type="presParOf" srcId="{1BAEB800-2E00-4A8F-9B74-0071353FC928}" destId="{FC9562E5-1EA7-4614-8C43-F2A26E142479}" srcOrd="1" destOrd="0" presId="urn:microsoft.com/office/officeart/2005/8/layout/chevron2"/>
    <dgm:cxn modelId="{77AEA642-9DF8-4E81-804C-72359863FA76}" type="presParOf" srcId="{1BAEB800-2E00-4A8F-9B74-0071353FC928}" destId="{B93603FD-8B53-4C38-9642-1FA1929E1FBF}" srcOrd="2" destOrd="0" presId="urn:microsoft.com/office/officeart/2005/8/layout/chevron2"/>
    <dgm:cxn modelId="{0ABE9E07-BF6B-4810-AD1C-A5B6B225DFC9}" type="presParOf" srcId="{B93603FD-8B53-4C38-9642-1FA1929E1FBF}" destId="{50510BEA-5B50-45EA-B105-1D31C303C937}" srcOrd="0" destOrd="0" presId="urn:microsoft.com/office/officeart/2005/8/layout/chevron2"/>
    <dgm:cxn modelId="{54F48972-88A8-44A2-8BF0-1114D0FDA683}" type="presParOf" srcId="{B93603FD-8B53-4C38-9642-1FA1929E1FBF}" destId="{7C591DEA-7F01-4F84-8642-167A4A8CDB32}" srcOrd="1" destOrd="0" presId="urn:microsoft.com/office/officeart/2005/8/layout/chevron2"/>
    <dgm:cxn modelId="{0835A3B3-02CD-4431-B19F-887746C3F2E4}" type="presParOf" srcId="{1BAEB800-2E00-4A8F-9B74-0071353FC928}" destId="{7CF695B6-C651-4BF3-A343-15FBC52A1AED}" srcOrd="3" destOrd="0" presId="urn:microsoft.com/office/officeart/2005/8/layout/chevron2"/>
    <dgm:cxn modelId="{5AAC8213-24BF-4DDF-8B9B-8C2DA9A84666}" type="presParOf" srcId="{1BAEB800-2E00-4A8F-9B74-0071353FC928}" destId="{DCE51B03-1F6D-4F12-99E1-2816787C6629}" srcOrd="4" destOrd="0" presId="urn:microsoft.com/office/officeart/2005/8/layout/chevron2"/>
    <dgm:cxn modelId="{BD42D56A-0A29-4DB5-811F-72FB3D7B5788}" type="presParOf" srcId="{DCE51B03-1F6D-4F12-99E1-2816787C6629}" destId="{D567F4BE-BCD9-4B82-975C-1D99FE47CDA9}" srcOrd="0" destOrd="0" presId="urn:microsoft.com/office/officeart/2005/8/layout/chevron2"/>
    <dgm:cxn modelId="{BF5F9C07-5C25-4925-A56A-D0871EF5F04F}" type="presParOf" srcId="{DCE51B03-1F6D-4F12-99E1-2816787C6629}" destId="{E282D9C8-36B9-4C36-A5D4-81A438D87AE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17E71B-BD08-42FB-9656-EA22860AC470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</dgm:pt>
    <dgm:pt modelId="{302462FF-1113-4118-9054-41B84199794E}">
      <dgm:prSet phldrT="[Текст]"/>
      <dgm:spPr/>
      <dgm:t>
        <a:bodyPr/>
        <a:lstStyle/>
        <a:p>
          <a:r>
            <a:rPr lang="ru-RU" dirty="0" err="1"/>
            <a:t>Топырақ</a:t>
          </a:r>
          <a:r>
            <a:rPr lang="ru-RU" dirty="0"/>
            <a:t> — </a:t>
          </a:r>
          <a:r>
            <a:rPr lang="ru-RU" dirty="0" err="1"/>
            <a:t>бұл</a:t>
          </a:r>
          <a:r>
            <a:rPr lang="ru-RU" dirty="0"/>
            <a:t> </a:t>
          </a:r>
          <a:r>
            <a:rPr lang="ru-RU" dirty="0" err="1"/>
            <a:t>Жердің</a:t>
          </a:r>
          <a:r>
            <a:rPr lang="ru-RU" dirty="0"/>
            <a:t> </a:t>
          </a:r>
          <a:r>
            <a:rPr lang="ru-RU" dirty="0" err="1"/>
            <a:t>өсімдік</a:t>
          </a:r>
          <a:r>
            <a:rPr lang="ru-RU" dirty="0"/>
            <a:t> </a:t>
          </a:r>
          <a:r>
            <a:rPr lang="ru-RU" dirty="0" err="1"/>
            <a:t>өсетін</a:t>
          </a:r>
          <a:r>
            <a:rPr lang="ru-RU" dirty="0"/>
            <a:t> </a:t>
          </a:r>
          <a:r>
            <a:rPr lang="ru-RU" dirty="0" err="1"/>
            <a:t>үстіңгі</a:t>
          </a:r>
          <a:r>
            <a:rPr lang="ru-RU" dirty="0"/>
            <a:t> </a:t>
          </a:r>
          <a:r>
            <a:rPr lang="ru-RU" dirty="0" err="1"/>
            <a:t>қабаты.Өсімдіктердің</a:t>
          </a:r>
          <a:r>
            <a:rPr lang="ru-RU" dirty="0"/>
            <a:t>, </a:t>
          </a:r>
          <a:r>
            <a:rPr lang="ru-RU" dirty="0" err="1"/>
            <a:t>жануарлардың</a:t>
          </a:r>
          <a:r>
            <a:rPr lang="ru-RU" dirty="0"/>
            <a:t> (</a:t>
          </a:r>
          <a:r>
            <a:rPr lang="ru-RU" dirty="0" err="1"/>
            <a:t>әсіресе</a:t>
          </a:r>
          <a:r>
            <a:rPr lang="ru-RU" dirty="0"/>
            <a:t> </a:t>
          </a:r>
          <a:r>
            <a:rPr lang="ru-RU" dirty="0" err="1"/>
            <a:t>микроорганизмдердің</a:t>
          </a:r>
          <a:r>
            <a:rPr lang="ru-RU" dirty="0"/>
            <a:t>), климат </a:t>
          </a:r>
          <a:r>
            <a:rPr lang="ru-RU" dirty="0" err="1"/>
            <a:t>жағдайларының</a:t>
          </a:r>
          <a:r>
            <a:rPr lang="ru-RU" dirty="0"/>
            <a:t> </a:t>
          </a:r>
          <a:r>
            <a:rPr lang="ru-RU" dirty="0" err="1"/>
            <a:t>және</a:t>
          </a:r>
          <a:r>
            <a:rPr lang="ru-RU" dirty="0"/>
            <a:t> </a:t>
          </a:r>
          <a:r>
            <a:rPr lang="ru-RU" dirty="0" err="1"/>
            <a:t>адамдардың</a:t>
          </a:r>
          <a:r>
            <a:rPr lang="ru-RU" dirty="0"/>
            <a:t> </a:t>
          </a:r>
          <a:r>
            <a:rPr lang="ru-RU" dirty="0" err="1"/>
            <a:t>әсерімен</a:t>
          </a:r>
          <a:r>
            <a:rPr lang="ru-RU" dirty="0"/>
            <a:t> </a:t>
          </a:r>
          <a:r>
            <a:rPr lang="ru-RU" dirty="0" err="1"/>
            <a:t>өзгерген</a:t>
          </a:r>
          <a:r>
            <a:rPr lang="ru-RU" dirty="0"/>
            <a:t> </a:t>
          </a:r>
          <a:r>
            <a:rPr lang="ru-RU" dirty="0" err="1"/>
            <a:t>жер</a:t>
          </a:r>
          <a:r>
            <a:rPr lang="ru-RU" dirty="0"/>
            <a:t> </a:t>
          </a:r>
          <a:r>
            <a:rPr lang="ru-RU" dirty="0" err="1"/>
            <a:t>бетінің</a:t>
          </a:r>
          <a:r>
            <a:rPr lang="ru-RU" dirty="0"/>
            <a:t> </a:t>
          </a:r>
          <a:r>
            <a:rPr lang="ru-RU" dirty="0" err="1"/>
            <a:t>үстіңгі</a:t>
          </a:r>
          <a:r>
            <a:rPr lang="ru-RU" dirty="0"/>
            <a:t> </a:t>
          </a:r>
          <a:r>
            <a:rPr lang="ru-RU" dirty="0" err="1"/>
            <a:t>борпылдақ</a:t>
          </a:r>
          <a:r>
            <a:rPr lang="ru-RU" dirty="0"/>
            <a:t> </a:t>
          </a:r>
          <a:r>
            <a:rPr lang="ru-RU" dirty="0" err="1"/>
            <a:t>қабаты</a:t>
          </a:r>
          <a:r>
            <a:rPr lang="ru-RU" dirty="0"/>
            <a:t>. </a:t>
          </a:r>
          <a:r>
            <a:rPr lang="ru-RU" dirty="0" err="1"/>
            <a:t>Топырақ</a:t>
          </a:r>
          <a:r>
            <a:rPr lang="ru-RU" dirty="0"/>
            <a:t> </a:t>
          </a:r>
          <a:r>
            <a:rPr lang="ru-RU" dirty="0" err="1"/>
            <a:t>бойында</a:t>
          </a:r>
          <a:r>
            <a:rPr lang="ru-RU" dirty="0"/>
            <a:t> </a:t>
          </a:r>
          <a:r>
            <a:rPr lang="ru-RU" dirty="0" err="1"/>
            <a:t>құнарлылық</a:t>
          </a:r>
          <a:r>
            <a:rPr lang="ru-RU" dirty="0"/>
            <a:t> </a:t>
          </a:r>
          <a:r>
            <a:rPr lang="ru-RU" dirty="0" err="1"/>
            <a:t>қасиеті</a:t>
          </a:r>
          <a:r>
            <a:rPr lang="ru-RU" dirty="0"/>
            <a:t>, </a:t>
          </a:r>
          <a:r>
            <a:rPr lang="ru-RU" dirty="0" err="1"/>
            <a:t>яғни</a:t>
          </a:r>
          <a:r>
            <a:rPr lang="ru-RU" dirty="0"/>
            <a:t> </a:t>
          </a:r>
          <a:r>
            <a:rPr lang="ru-RU" dirty="0" err="1"/>
            <a:t>өсімдіктерді</a:t>
          </a:r>
          <a:r>
            <a:rPr lang="ru-RU" dirty="0"/>
            <a:t> </a:t>
          </a:r>
          <a:r>
            <a:rPr lang="ru-RU" dirty="0" err="1"/>
            <a:t>сумен</a:t>
          </a:r>
          <a:r>
            <a:rPr lang="ru-RU" dirty="0"/>
            <a:t>, </a:t>
          </a:r>
          <a:r>
            <a:rPr lang="ru-RU" dirty="0" err="1"/>
            <a:t>басқа</a:t>
          </a:r>
          <a:r>
            <a:rPr lang="ru-RU" dirty="0"/>
            <a:t> да </a:t>
          </a:r>
          <a:r>
            <a:rPr lang="ru-RU" dirty="0" err="1"/>
            <a:t>қоректік</a:t>
          </a:r>
          <a:r>
            <a:rPr lang="ru-RU" dirty="0"/>
            <a:t> </a:t>
          </a:r>
          <a:r>
            <a:rPr lang="ru-RU" dirty="0" err="1"/>
            <a:t>элементтермен</a:t>
          </a:r>
          <a:r>
            <a:rPr lang="ru-RU" dirty="0"/>
            <a:t> </a:t>
          </a:r>
          <a:r>
            <a:rPr lang="ru-RU" dirty="0" err="1"/>
            <a:t>қамтамасыз</a:t>
          </a:r>
          <a:r>
            <a:rPr lang="ru-RU" dirty="0"/>
            <a:t> </a:t>
          </a:r>
          <a:r>
            <a:rPr lang="ru-RU" dirty="0" err="1"/>
            <a:t>ететін</a:t>
          </a:r>
          <a:r>
            <a:rPr lang="ru-RU" dirty="0"/>
            <a:t> </a:t>
          </a:r>
          <a:r>
            <a:rPr lang="ru-RU" dirty="0" err="1"/>
            <a:t>қабілеті</a:t>
          </a:r>
          <a:r>
            <a:rPr lang="ru-RU" dirty="0"/>
            <a:t> </a:t>
          </a:r>
          <a:r>
            <a:rPr lang="ru-RU" dirty="0" err="1"/>
            <a:t>болады</a:t>
          </a:r>
          <a:r>
            <a:rPr lang="ru-RU" dirty="0"/>
            <a:t>.</a:t>
          </a:r>
        </a:p>
      </dgm:t>
    </dgm:pt>
    <dgm:pt modelId="{3408D00D-DC14-4099-96EE-53248EAF7544}" type="parTrans" cxnId="{03526E88-6D20-45A7-A52B-B4A77E88481D}">
      <dgm:prSet/>
      <dgm:spPr/>
      <dgm:t>
        <a:bodyPr/>
        <a:lstStyle/>
        <a:p>
          <a:endParaRPr lang="ru-RU"/>
        </a:p>
      </dgm:t>
    </dgm:pt>
    <dgm:pt modelId="{BAEF8FFF-7DAD-44AB-9E3D-4A85079C8BB9}" type="sibTrans" cxnId="{03526E88-6D20-45A7-A52B-B4A77E88481D}">
      <dgm:prSet/>
      <dgm:spPr/>
      <dgm:t>
        <a:bodyPr/>
        <a:lstStyle/>
        <a:p>
          <a:endParaRPr lang="ru-RU"/>
        </a:p>
      </dgm:t>
    </dgm:pt>
    <dgm:pt modelId="{18B11719-C639-473B-B119-4572A21D05BB}" type="pres">
      <dgm:prSet presAssocID="{C517E71B-BD08-42FB-9656-EA22860AC470}" presName="Name0" presStyleCnt="0">
        <dgm:presLayoutVars>
          <dgm:chMax/>
          <dgm:chPref/>
          <dgm:dir/>
        </dgm:presLayoutVars>
      </dgm:prSet>
      <dgm:spPr/>
    </dgm:pt>
    <dgm:pt modelId="{F53A91A0-E9E8-4B7A-AFF0-4E814B71D47C}" type="pres">
      <dgm:prSet presAssocID="{302462FF-1113-4118-9054-41B84199794E}" presName="composite" presStyleCnt="0">
        <dgm:presLayoutVars>
          <dgm:chMax/>
          <dgm:chPref/>
        </dgm:presLayoutVars>
      </dgm:prSet>
      <dgm:spPr/>
    </dgm:pt>
    <dgm:pt modelId="{B01C8A20-63CA-4CB2-8FE1-DFDC6F9F8253}" type="pres">
      <dgm:prSet presAssocID="{302462FF-1113-4118-9054-41B84199794E}" presName="Image" presStyleLbl="b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D215637A-6528-4D4B-8BDE-DB4CA3E2B886}" type="pres">
      <dgm:prSet presAssocID="{302462FF-1113-4118-9054-41B84199794E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84B0D63B-A93D-45FC-8745-88A4B05C9AF7}" type="pres">
      <dgm:prSet presAssocID="{302462FF-1113-4118-9054-41B84199794E}" presName="tlFrame" presStyleLbl="node1" presStyleIdx="0" presStyleCnt="4" custScaleX="69093" custScaleY="91530"/>
      <dgm:spPr/>
    </dgm:pt>
    <dgm:pt modelId="{320B6AD3-8D18-4709-B829-51978B6FDE39}" type="pres">
      <dgm:prSet presAssocID="{302462FF-1113-4118-9054-41B84199794E}" presName="trFrame" presStyleLbl="node1" presStyleIdx="1" presStyleCnt="4" custScaleX="83469" custScaleY="77976"/>
      <dgm:spPr/>
    </dgm:pt>
    <dgm:pt modelId="{DEE4DC9E-D7C1-4ECA-A58D-F031A337434F}" type="pres">
      <dgm:prSet presAssocID="{302462FF-1113-4118-9054-41B84199794E}" presName="blFrame" presStyleLbl="node1" presStyleIdx="2" presStyleCnt="4" custScaleX="88305" custScaleY="80834"/>
      <dgm:spPr/>
    </dgm:pt>
    <dgm:pt modelId="{16C60716-78FF-42A2-9212-17DB2246E79A}" type="pres">
      <dgm:prSet presAssocID="{302462FF-1113-4118-9054-41B84199794E}" presName="brFrame" presStyleLbl="node1" presStyleIdx="3" presStyleCnt="4" custScaleX="75204" custScaleY="91838"/>
      <dgm:spPr/>
    </dgm:pt>
  </dgm:ptLst>
  <dgm:cxnLst>
    <dgm:cxn modelId="{DDFFB578-BE80-4AF0-9B46-FD0C1F8476A6}" type="presOf" srcId="{C517E71B-BD08-42FB-9656-EA22860AC470}" destId="{18B11719-C639-473B-B119-4572A21D05BB}" srcOrd="0" destOrd="0" presId="urn:microsoft.com/office/officeart/2009/3/layout/FramedTextPicture"/>
    <dgm:cxn modelId="{03526E88-6D20-45A7-A52B-B4A77E88481D}" srcId="{C517E71B-BD08-42FB-9656-EA22860AC470}" destId="{302462FF-1113-4118-9054-41B84199794E}" srcOrd="0" destOrd="0" parTransId="{3408D00D-DC14-4099-96EE-53248EAF7544}" sibTransId="{BAEF8FFF-7DAD-44AB-9E3D-4A85079C8BB9}"/>
    <dgm:cxn modelId="{CEEAF5BC-69D4-4292-B0D6-8FA9DAE0D0B4}" type="presOf" srcId="{302462FF-1113-4118-9054-41B84199794E}" destId="{D215637A-6528-4D4B-8BDE-DB4CA3E2B886}" srcOrd="0" destOrd="0" presId="urn:microsoft.com/office/officeart/2009/3/layout/FramedTextPicture"/>
    <dgm:cxn modelId="{8CF24761-3724-497C-BA48-40498BFA764B}" type="presParOf" srcId="{18B11719-C639-473B-B119-4572A21D05BB}" destId="{F53A91A0-E9E8-4B7A-AFF0-4E814B71D47C}" srcOrd="0" destOrd="0" presId="urn:microsoft.com/office/officeart/2009/3/layout/FramedTextPicture"/>
    <dgm:cxn modelId="{2B1B78EE-FC6C-4999-8B24-D526E7070524}" type="presParOf" srcId="{F53A91A0-E9E8-4B7A-AFF0-4E814B71D47C}" destId="{B01C8A20-63CA-4CB2-8FE1-DFDC6F9F8253}" srcOrd="0" destOrd="0" presId="urn:microsoft.com/office/officeart/2009/3/layout/FramedTextPicture"/>
    <dgm:cxn modelId="{52B974ED-5E90-4D82-9DE2-35B616EF4213}" type="presParOf" srcId="{F53A91A0-E9E8-4B7A-AFF0-4E814B71D47C}" destId="{D215637A-6528-4D4B-8BDE-DB4CA3E2B886}" srcOrd="1" destOrd="0" presId="urn:microsoft.com/office/officeart/2009/3/layout/FramedTextPicture"/>
    <dgm:cxn modelId="{EE0D0533-7B68-41AB-97EF-A483D5EB5348}" type="presParOf" srcId="{F53A91A0-E9E8-4B7A-AFF0-4E814B71D47C}" destId="{84B0D63B-A93D-45FC-8745-88A4B05C9AF7}" srcOrd="2" destOrd="0" presId="urn:microsoft.com/office/officeart/2009/3/layout/FramedTextPicture"/>
    <dgm:cxn modelId="{8EF14ADD-AD5A-40F3-928B-9343E69882C2}" type="presParOf" srcId="{F53A91A0-E9E8-4B7A-AFF0-4E814B71D47C}" destId="{320B6AD3-8D18-4709-B829-51978B6FDE39}" srcOrd="3" destOrd="0" presId="urn:microsoft.com/office/officeart/2009/3/layout/FramedTextPicture"/>
    <dgm:cxn modelId="{F04C61C9-DD5C-4AD4-9D1A-0FF55CCA5579}" type="presParOf" srcId="{F53A91A0-E9E8-4B7A-AFF0-4E814B71D47C}" destId="{DEE4DC9E-D7C1-4ECA-A58D-F031A337434F}" srcOrd="4" destOrd="0" presId="urn:microsoft.com/office/officeart/2009/3/layout/FramedTextPicture"/>
    <dgm:cxn modelId="{D0FCFD1E-AB9C-4272-A6E5-2D8302DCE1D4}" type="presParOf" srcId="{F53A91A0-E9E8-4B7A-AFF0-4E814B71D47C}" destId="{16C60716-78FF-42A2-9212-17DB2246E79A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68099-3685-4C8B-AF31-D4B5A5366F84}">
      <dsp:nvSpPr>
        <dsp:cNvPr id="0" name=""/>
        <dsp:cNvSpPr/>
      </dsp:nvSpPr>
      <dsp:spPr>
        <a:xfrm>
          <a:off x="4860035" y="1152135"/>
          <a:ext cx="4151193" cy="31186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96A4D-C3CA-4DAD-8206-0B82A12B78D1}">
      <dsp:nvSpPr>
        <dsp:cNvPr id="0" name=""/>
        <dsp:cNvSpPr/>
      </dsp:nvSpPr>
      <dsp:spPr>
        <a:xfrm>
          <a:off x="9143695" y="0"/>
          <a:ext cx="304" cy="6093091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AEFEC-0DAD-4752-8205-376DE9CE9E1F}">
      <dsp:nvSpPr>
        <dsp:cNvPr id="0" name=""/>
        <dsp:cNvSpPr/>
      </dsp:nvSpPr>
      <dsp:spPr>
        <a:xfrm>
          <a:off x="0" y="1080114"/>
          <a:ext cx="4825606" cy="2386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Механикалық</a:t>
          </a:r>
          <a:r>
            <a:rPr lang="ru-RU" sz="2400" kern="1200" dirty="0"/>
            <a:t> </a:t>
          </a:r>
          <a:r>
            <a:rPr lang="ru-RU" sz="2400" kern="1200" dirty="0" err="1"/>
            <a:t>құрамы</a:t>
          </a:r>
          <a:r>
            <a:rPr lang="ru-RU" sz="2400" kern="1200" dirty="0"/>
            <a:t> – </a:t>
          </a:r>
          <a:r>
            <a:rPr lang="ru-RU" sz="2400" kern="1200" dirty="0" err="1"/>
            <a:t>жеңіл</a:t>
          </a:r>
          <a:r>
            <a:rPr lang="ru-RU" sz="2400" kern="1200" dirty="0"/>
            <a:t> </a:t>
          </a:r>
          <a:r>
            <a:rPr lang="ru-RU" sz="2400" kern="1200" dirty="0" err="1"/>
            <a:t>топырақтардың</a:t>
          </a:r>
          <a:r>
            <a:rPr lang="ru-RU" sz="2400" kern="1200" dirty="0"/>
            <a:t> </a:t>
          </a:r>
          <a:r>
            <a:rPr lang="ru-RU" sz="2400" kern="1200" dirty="0" err="1"/>
            <a:t>ауыр</a:t>
          </a:r>
          <a:r>
            <a:rPr lang="ru-RU" sz="2400" kern="1200" dirty="0"/>
            <a:t> </a:t>
          </a:r>
          <a:r>
            <a:rPr lang="ru-RU" sz="2400" kern="1200" dirty="0" err="1"/>
            <a:t>топырақтарға</a:t>
          </a:r>
          <a:r>
            <a:rPr lang="ru-RU" sz="2400" kern="1200" dirty="0"/>
            <a:t> </a:t>
          </a:r>
          <a:r>
            <a:rPr lang="ru-RU" sz="2400" kern="1200" dirty="0" err="1"/>
            <a:t>қарағанда</a:t>
          </a:r>
          <a:r>
            <a:rPr lang="ru-RU" sz="2400" kern="1200" dirty="0"/>
            <a:t>, </a:t>
          </a:r>
          <a:r>
            <a:rPr lang="ru-RU" sz="2400" kern="1200" dirty="0" err="1"/>
            <a:t>бұдан</a:t>
          </a:r>
          <a:r>
            <a:rPr lang="ru-RU" sz="2400" kern="1200" dirty="0"/>
            <a:t> </a:t>
          </a:r>
          <a:r>
            <a:rPr lang="ru-RU" sz="2400" kern="1200" dirty="0" err="1"/>
            <a:t>басқа</a:t>
          </a:r>
          <a:r>
            <a:rPr lang="ru-RU" sz="2400" kern="1200" dirty="0"/>
            <a:t> </a:t>
          </a:r>
          <a:r>
            <a:rPr lang="ru-RU" sz="2400" kern="1200" dirty="0" err="1"/>
            <a:t>кемшілігі</a:t>
          </a:r>
          <a:r>
            <a:rPr lang="ru-RU" sz="2400" kern="1200" dirty="0"/>
            <a:t> – су </a:t>
          </a:r>
          <a:r>
            <a:rPr lang="ru-RU" sz="2400" kern="1200" dirty="0" err="1"/>
            <a:t>және</a:t>
          </a:r>
          <a:r>
            <a:rPr lang="ru-RU" sz="2400" kern="1200" dirty="0"/>
            <a:t> </a:t>
          </a:r>
          <a:r>
            <a:rPr lang="ru-RU" sz="2400" kern="1200" dirty="0" err="1"/>
            <a:t>жел</a:t>
          </a:r>
          <a:r>
            <a:rPr lang="ru-RU" sz="2400" kern="1200" dirty="0"/>
            <a:t> </a:t>
          </a:r>
          <a:r>
            <a:rPr lang="ru-RU" sz="2400" kern="1200" dirty="0" err="1"/>
            <a:t>эрозиясына</a:t>
          </a:r>
          <a:r>
            <a:rPr lang="ru-RU" sz="2400" kern="1200" dirty="0"/>
            <a:t> </a:t>
          </a:r>
          <a:r>
            <a:rPr lang="ru-RU" sz="2400" kern="1200" dirty="0" err="1"/>
            <a:t>төзімсіздігі</a:t>
          </a:r>
          <a:r>
            <a:rPr lang="ru-RU" sz="2400" kern="1200" dirty="0"/>
            <a:t> </a:t>
          </a:r>
          <a:r>
            <a:rPr lang="ru-RU" sz="2400" kern="1200" dirty="0" err="1"/>
            <a:t>болып</a:t>
          </a:r>
          <a:r>
            <a:rPr lang="ru-RU" sz="2400" kern="1200" dirty="0"/>
            <a:t> </a:t>
          </a:r>
          <a:r>
            <a:rPr lang="ru-RU" sz="2400" kern="1200" dirty="0" err="1"/>
            <a:t>табылады</a:t>
          </a:r>
          <a:r>
            <a:rPr lang="ru-RU" sz="2400" kern="1200" dirty="0"/>
            <a:t>. </a:t>
          </a:r>
          <a:r>
            <a:rPr lang="ru-RU" sz="2400" kern="1200" dirty="0" err="1"/>
            <a:t>Мұндай</a:t>
          </a:r>
          <a:r>
            <a:rPr lang="ru-RU" sz="2400" kern="1200" dirty="0"/>
            <a:t> </a:t>
          </a:r>
          <a:r>
            <a:rPr lang="ru-RU" sz="2400" kern="1200" dirty="0" err="1"/>
            <a:t>жерлерде</a:t>
          </a:r>
          <a:r>
            <a:rPr lang="ru-RU" sz="2400" kern="1200" dirty="0"/>
            <a:t> </a:t>
          </a:r>
          <a:r>
            <a:rPr lang="ru-RU" sz="2400" kern="1200" dirty="0" err="1"/>
            <a:t>өсімдіктер</a:t>
          </a:r>
          <a:r>
            <a:rPr lang="ru-RU" sz="2400" kern="1200" dirty="0"/>
            <a:t> </a:t>
          </a:r>
          <a:r>
            <a:rPr lang="ru-RU" sz="2400" kern="1200" dirty="0" err="1"/>
            <a:t>нашар</a:t>
          </a:r>
          <a:r>
            <a:rPr lang="ru-RU" sz="2400" kern="1200" dirty="0"/>
            <a:t> </a:t>
          </a:r>
          <a:r>
            <a:rPr lang="ru-RU" sz="2400" kern="1200" dirty="0" err="1"/>
            <a:t>өсетіндіктен</a:t>
          </a:r>
          <a:r>
            <a:rPr lang="ru-RU" sz="2400" kern="1200" dirty="0"/>
            <a:t>, </a:t>
          </a:r>
          <a:r>
            <a:rPr lang="ru-RU" sz="2400" kern="1200" dirty="0" err="1"/>
            <a:t>оның</a:t>
          </a:r>
          <a:r>
            <a:rPr lang="ru-RU" sz="2400" kern="1200" dirty="0"/>
            <a:t> </a:t>
          </a:r>
          <a:r>
            <a:rPr lang="ru-RU" sz="2400" kern="1200" dirty="0" err="1"/>
            <a:t>беткі</a:t>
          </a:r>
          <a:r>
            <a:rPr lang="ru-RU" sz="2400" kern="1200" dirty="0"/>
            <a:t> </a:t>
          </a:r>
          <a:r>
            <a:rPr lang="ru-RU" sz="2400" kern="1200" dirty="0" err="1"/>
            <a:t>қабаты</a:t>
          </a:r>
          <a:r>
            <a:rPr lang="ru-RU" sz="2400" kern="1200" dirty="0"/>
            <a:t> </a:t>
          </a:r>
          <a:r>
            <a:rPr lang="ru-RU" sz="2400" kern="1200" dirty="0" err="1"/>
            <a:t>желдің</a:t>
          </a:r>
          <a:r>
            <a:rPr lang="ru-RU" sz="2400" kern="1200" dirty="0"/>
            <a:t> (ал </a:t>
          </a:r>
          <a:r>
            <a:rPr lang="ru-RU" sz="2400" kern="1200" dirty="0" err="1"/>
            <a:t>суарлармалы</a:t>
          </a:r>
          <a:r>
            <a:rPr lang="ru-RU" sz="2400" kern="1200" dirty="0"/>
            <a:t> </a:t>
          </a:r>
          <a:r>
            <a:rPr lang="ru-RU" sz="2400" kern="1200" dirty="0" err="1"/>
            <a:t>жерлерде</a:t>
          </a:r>
          <a:r>
            <a:rPr lang="ru-RU" sz="2400" kern="1200" dirty="0"/>
            <a:t> -</a:t>
          </a:r>
          <a:r>
            <a:rPr lang="ru-RU" sz="2400" kern="1200" dirty="0" err="1"/>
            <a:t>судың</a:t>
          </a:r>
          <a:r>
            <a:rPr lang="ru-RU" sz="2400" kern="1200" dirty="0"/>
            <a:t>) </a:t>
          </a:r>
          <a:r>
            <a:rPr lang="ru-RU" sz="2400" kern="1200" dirty="0" err="1"/>
            <a:t>әрекетінен</a:t>
          </a:r>
          <a:r>
            <a:rPr lang="ru-RU" sz="2400" kern="1200" dirty="0"/>
            <a:t> </a:t>
          </a:r>
          <a:r>
            <a:rPr lang="ru-RU" sz="2400" kern="1200" dirty="0" err="1"/>
            <a:t>үгіліп</a:t>
          </a:r>
          <a:r>
            <a:rPr lang="ru-RU" sz="2400" kern="1200" dirty="0"/>
            <a:t> (</a:t>
          </a:r>
          <a:r>
            <a:rPr lang="ru-RU" sz="2400" kern="1200" dirty="0" err="1"/>
            <a:t>жуылып</a:t>
          </a:r>
          <a:r>
            <a:rPr lang="ru-RU" sz="2400" kern="1200" dirty="0"/>
            <a:t>) </a:t>
          </a:r>
          <a:r>
            <a:rPr lang="ru-RU" sz="2400" kern="1200" dirty="0" err="1"/>
            <a:t>кетеді</a:t>
          </a:r>
          <a:r>
            <a:rPr lang="ru-RU" sz="2400" kern="1200" dirty="0"/>
            <a:t>.</a:t>
          </a:r>
        </a:p>
      </dsp:txBody>
      <dsp:txXfrm>
        <a:off x="0" y="1080114"/>
        <a:ext cx="4825606" cy="2386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A738B-0ECA-402F-B1F8-E66D73FC6922}">
      <dsp:nvSpPr>
        <dsp:cNvPr id="0" name=""/>
        <dsp:cNvSpPr/>
      </dsp:nvSpPr>
      <dsp:spPr>
        <a:xfrm rot="5400000">
          <a:off x="-253337" y="253515"/>
          <a:ext cx="1688918" cy="118224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300" kern="1200" dirty="0"/>
            <a:t>1</a:t>
          </a:r>
          <a:endParaRPr lang="ru-RU" sz="3300" kern="1200" dirty="0"/>
        </a:p>
      </dsp:txBody>
      <dsp:txXfrm rot="-5400000">
        <a:off x="1" y="591298"/>
        <a:ext cx="1182242" cy="506676"/>
      </dsp:txXfrm>
    </dsp:sp>
    <dsp:sp modelId="{E90B4B0D-9585-4335-B00E-CE99B2223B1E}">
      <dsp:nvSpPr>
        <dsp:cNvPr id="0" name=""/>
        <dsp:cNvSpPr/>
      </dsp:nvSpPr>
      <dsp:spPr>
        <a:xfrm rot="5400000">
          <a:off x="4362702" y="-3180282"/>
          <a:ext cx="1097796" cy="7458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000" b="1" kern="1200" dirty="0"/>
            <a:t>Сазды топырақ </a:t>
          </a:r>
          <a:r>
            <a:rPr lang="kk-KZ" sz="2000" kern="1200" dirty="0"/>
            <a:t>– құламаларда тұрақты және су бұзып кетуіне қарсы келе алатын топырақ; жолдың негізі үшін жақсы материал болып табылады.</a:t>
          </a:r>
          <a:endParaRPr lang="ru-RU" sz="2000" kern="1200" dirty="0"/>
        </a:p>
      </dsp:txBody>
      <dsp:txXfrm rot="-5400000">
        <a:off x="1182242" y="53768"/>
        <a:ext cx="7405127" cy="990616"/>
      </dsp:txXfrm>
    </dsp:sp>
    <dsp:sp modelId="{50510BEA-5B50-45EA-B105-1D31C303C937}">
      <dsp:nvSpPr>
        <dsp:cNvPr id="0" name=""/>
        <dsp:cNvSpPr/>
      </dsp:nvSpPr>
      <dsp:spPr>
        <a:xfrm rot="5400000">
          <a:off x="-253337" y="1749138"/>
          <a:ext cx="1688918" cy="1182242"/>
        </a:xfrm>
        <a:prstGeom prst="chevron">
          <a:avLst/>
        </a:prstGeom>
        <a:solidFill>
          <a:schemeClr val="accent5">
            <a:hueOff val="-1548259"/>
            <a:satOff val="15522"/>
            <a:lumOff val="-10784"/>
            <a:alphaOff val="0"/>
          </a:schemeClr>
        </a:solidFill>
        <a:ln w="25400" cap="flat" cmpd="sng" algn="ctr">
          <a:solidFill>
            <a:schemeClr val="accent5">
              <a:hueOff val="-1548259"/>
              <a:satOff val="15522"/>
              <a:lumOff val="-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300" kern="1200" dirty="0"/>
            <a:t>2</a:t>
          </a:r>
          <a:endParaRPr lang="ru-RU" sz="3300" kern="1200" dirty="0"/>
        </a:p>
      </dsp:txBody>
      <dsp:txXfrm rot="-5400000">
        <a:off x="1" y="2086921"/>
        <a:ext cx="1182242" cy="506676"/>
      </dsp:txXfrm>
    </dsp:sp>
    <dsp:sp modelId="{7C591DEA-7F01-4F84-8642-167A4A8CDB32}">
      <dsp:nvSpPr>
        <dsp:cNvPr id="0" name=""/>
        <dsp:cNvSpPr/>
      </dsp:nvSpPr>
      <dsp:spPr>
        <a:xfrm rot="5400000">
          <a:off x="4362702" y="-1684659"/>
          <a:ext cx="1097796" cy="7458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548259"/>
              <a:satOff val="15522"/>
              <a:lumOff val="-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000" b="1" kern="1200" dirty="0"/>
            <a:t>Құмайт топырақ </a:t>
          </a:r>
          <a:r>
            <a:rPr lang="kk-KZ" sz="2000" b="0" kern="1200" dirty="0"/>
            <a:t>– ылғалды және құрғақ күйінде байланысты жақсы топырақ; құрғақ және тым ылғалды жерлерде </a:t>
          </a:r>
          <a:r>
            <a:rPr lang="kk-KZ" sz="2000" b="1" kern="1200" dirty="0"/>
            <a:t> </a:t>
          </a:r>
          <a:r>
            <a:rPr lang="kk-KZ" sz="2000" b="0" kern="1200" dirty="0"/>
            <a:t>жолға себуге пайдаланады.</a:t>
          </a:r>
          <a:endParaRPr lang="ru-RU" sz="2000" b="0" kern="1200" dirty="0"/>
        </a:p>
      </dsp:txBody>
      <dsp:txXfrm rot="-5400000">
        <a:off x="1182242" y="1549391"/>
        <a:ext cx="7405127" cy="990616"/>
      </dsp:txXfrm>
    </dsp:sp>
    <dsp:sp modelId="{D567F4BE-BCD9-4B82-975C-1D99FE47CDA9}">
      <dsp:nvSpPr>
        <dsp:cNvPr id="0" name=""/>
        <dsp:cNvSpPr/>
      </dsp:nvSpPr>
      <dsp:spPr>
        <a:xfrm rot="5400000">
          <a:off x="-253337" y="3244762"/>
          <a:ext cx="1688918" cy="1182242"/>
        </a:xfrm>
        <a:prstGeom prst="chevron">
          <a:avLst/>
        </a:prstGeom>
        <a:solidFill>
          <a:schemeClr val="accent5">
            <a:hueOff val="-3096518"/>
            <a:satOff val="31044"/>
            <a:lumOff val="-21569"/>
            <a:alphaOff val="0"/>
          </a:schemeClr>
        </a:solidFill>
        <a:ln w="25400" cap="flat" cmpd="sng" algn="ctr">
          <a:solidFill>
            <a:schemeClr val="accent5">
              <a:hueOff val="-3096518"/>
              <a:satOff val="31044"/>
              <a:lumOff val="-2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300" kern="1200" dirty="0"/>
            <a:t>3</a:t>
          </a:r>
          <a:endParaRPr lang="ru-RU" sz="3300" kern="1200" dirty="0"/>
        </a:p>
      </dsp:txBody>
      <dsp:txXfrm rot="-5400000">
        <a:off x="1" y="3582545"/>
        <a:ext cx="1182242" cy="506676"/>
      </dsp:txXfrm>
    </dsp:sp>
    <dsp:sp modelId="{E282D9C8-36B9-4C36-A5D4-81A438D87AED}">
      <dsp:nvSpPr>
        <dsp:cNvPr id="0" name=""/>
        <dsp:cNvSpPr/>
      </dsp:nvSpPr>
      <dsp:spPr>
        <a:xfrm rot="5400000">
          <a:off x="4332569" y="-228128"/>
          <a:ext cx="1097796" cy="7458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096518"/>
              <a:satOff val="31044"/>
              <a:lumOff val="-2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000" b="1" kern="1200" dirty="0"/>
            <a:t>Шым тезекті топырақ </a:t>
          </a:r>
          <a:r>
            <a:rPr lang="kk-KZ" sz="2000" b="0" kern="1200" dirty="0"/>
            <a:t>– ылғалдылықтың тұрақсыздану кезінде көлемдік өзгерістерге зор бейімі бар, қатты сығылатын орамды грунт, жол себуге қолданылмайды.</a:t>
          </a:r>
          <a:endParaRPr lang="ru-RU" sz="2000" b="0" kern="1200" dirty="0"/>
        </a:p>
      </dsp:txBody>
      <dsp:txXfrm rot="-5400000">
        <a:off x="1152109" y="3005922"/>
        <a:ext cx="7405127" cy="990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C8A20-63CA-4CB2-8FE1-DFDC6F9F8253}">
      <dsp:nvSpPr>
        <dsp:cNvPr id="0" name=""/>
        <dsp:cNvSpPr/>
      </dsp:nvSpPr>
      <dsp:spPr>
        <a:xfrm>
          <a:off x="567661" y="21680"/>
          <a:ext cx="3122002" cy="2081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5637A-6528-4D4B-8BDE-DB4CA3E2B886}">
      <dsp:nvSpPr>
        <dsp:cNvPr id="0" name=""/>
        <dsp:cNvSpPr/>
      </dsp:nvSpPr>
      <dsp:spPr>
        <a:xfrm>
          <a:off x="3820016" y="2233157"/>
          <a:ext cx="4423106" cy="2732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/>
            <a:t>Топырақ</a:t>
          </a:r>
          <a:r>
            <a:rPr lang="ru-RU" sz="1600" kern="1200" dirty="0"/>
            <a:t> — </a:t>
          </a:r>
          <a:r>
            <a:rPr lang="ru-RU" sz="1600" kern="1200" dirty="0" err="1"/>
            <a:t>бұл</a:t>
          </a:r>
          <a:r>
            <a:rPr lang="ru-RU" sz="1600" kern="1200" dirty="0"/>
            <a:t> </a:t>
          </a:r>
          <a:r>
            <a:rPr lang="ru-RU" sz="1600" kern="1200" dirty="0" err="1"/>
            <a:t>Жердің</a:t>
          </a:r>
          <a:r>
            <a:rPr lang="ru-RU" sz="1600" kern="1200" dirty="0"/>
            <a:t> </a:t>
          </a:r>
          <a:r>
            <a:rPr lang="ru-RU" sz="1600" kern="1200" dirty="0" err="1"/>
            <a:t>өсімдік</a:t>
          </a:r>
          <a:r>
            <a:rPr lang="ru-RU" sz="1600" kern="1200" dirty="0"/>
            <a:t> </a:t>
          </a:r>
          <a:r>
            <a:rPr lang="ru-RU" sz="1600" kern="1200" dirty="0" err="1"/>
            <a:t>өсетін</a:t>
          </a:r>
          <a:r>
            <a:rPr lang="ru-RU" sz="1600" kern="1200" dirty="0"/>
            <a:t> </a:t>
          </a:r>
          <a:r>
            <a:rPr lang="ru-RU" sz="1600" kern="1200" dirty="0" err="1"/>
            <a:t>үстіңгі</a:t>
          </a:r>
          <a:r>
            <a:rPr lang="ru-RU" sz="1600" kern="1200" dirty="0"/>
            <a:t> </a:t>
          </a:r>
          <a:r>
            <a:rPr lang="ru-RU" sz="1600" kern="1200" dirty="0" err="1"/>
            <a:t>қабаты.Өсімдіктердің</a:t>
          </a:r>
          <a:r>
            <a:rPr lang="ru-RU" sz="1600" kern="1200" dirty="0"/>
            <a:t>, </a:t>
          </a:r>
          <a:r>
            <a:rPr lang="ru-RU" sz="1600" kern="1200" dirty="0" err="1"/>
            <a:t>жануарлардың</a:t>
          </a:r>
          <a:r>
            <a:rPr lang="ru-RU" sz="1600" kern="1200" dirty="0"/>
            <a:t> (</a:t>
          </a:r>
          <a:r>
            <a:rPr lang="ru-RU" sz="1600" kern="1200" dirty="0" err="1"/>
            <a:t>әсіресе</a:t>
          </a:r>
          <a:r>
            <a:rPr lang="ru-RU" sz="1600" kern="1200" dirty="0"/>
            <a:t> </a:t>
          </a:r>
          <a:r>
            <a:rPr lang="ru-RU" sz="1600" kern="1200" dirty="0" err="1"/>
            <a:t>микроорганизмдердің</a:t>
          </a:r>
          <a:r>
            <a:rPr lang="ru-RU" sz="1600" kern="1200" dirty="0"/>
            <a:t>), климат </a:t>
          </a:r>
          <a:r>
            <a:rPr lang="ru-RU" sz="1600" kern="1200" dirty="0" err="1"/>
            <a:t>жағдайларының</a:t>
          </a:r>
          <a:r>
            <a:rPr lang="ru-RU" sz="1600" kern="1200" dirty="0"/>
            <a:t> </a:t>
          </a:r>
          <a:r>
            <a:rPr lang="ru-RU" sz="1600" kern="1200" dirty="0" err="1"/>
            <a:t>және</a:t>
          </a:r>
          <a:r>
            <a:rPr lang="ru-RU" sz="1600" kern="1200" dirty="0"/>
            <a:t> </a:t>
          </a:r>
          <a:r>
            <a:rPr lang="ru-RU" sz="1600" kern="1200" dirty="0" err="1"/>
            <a:t>адамдардың</a:t>
          </a:r>
          <a:r>
            <a:rPr lang="ru-RU" sz="1600" kern="1200" dirty="0"/>
            <a:t> </a:t>
          </a:r>
          <a:r>
            <a:rPr lang="ru-RU" sz="1600" kern="1200" dirty="0" err="1"/>
            <a:t>әсерімен</a:t>
          </a:r>
          <a:r>
            <a:rPr lang="ru-RU" sz="1600" kern="1200" dirty="0"/>
            <a:t> </a:t>
          </a:r>
          <a:r>
            <a:rPr lang="ru-RU" sz="1600" kern="1200" dirty="0" err="1"/>
            <a:t>өзгерген</a:t>
          </a:r>
          <a:r>
            <a:rPr lang="ru-RU" sz="1600" kern="1200" dirty="0"/>
            <a:t> </a:t>
          </a:r>
          <a:r>
            <a:rPr lang="ru-RU" sz="1600" kern="1200" dirty="0" err="1"/>
            <a:t>жер</a:t>
          </a:r>
          <a:r>
            <a:rPr lang="ru-RU" sz="1600" kern="1200" dirty="0"/>
            <a:t> </a:t>
          </a:r>
          <a:r>
            <a:rPr lang="ru-RU" sz="1600" kern="1200" dirty="0" err="1"/>
            <a:t>бетінің</a:t>
          </a:r>
          <a:r>
            <a:rPr lang="ru-RU" sz="1600" kern="1200" dirty="0"/>
            <a:t> </a:t>
          </a:r>
          <a:r>
            <a:rPr lang="ru-RU" sz="1600" kern="1200" dirty="0" err="1"/>
            <a:t>үстіңгі</a:t>
          </a:r>
          <a:r>
            <a:rPr lang="ru-RU" sz="1600" kern="1200" dirty="0"/>
            <a:t> </a:t>
          </a:r>
          <a:r>
            <a:rPr lang="ru-RU" sz="1600" kern="1200" dirty="0" err="1"/>
            <a:t>борпылдақ</a:t>
          </a:r>
          <a:r>
            <a:rPr lang="ru-RU" sz="1600" kern="1200" dirty="0"/>
            <a:t> </a:t>
          </a:r>
          <a:r>
            <a:rPr lang="ru-RU" sz="1600" kern="1200" dirty="0" err="1"/>
            <a:t>қабаты</a:t>
          </a:r>
          <a:r>
            <a:rPr lang="ru-RU" sz="1600" kern="1200" dirty="0"/>
            <a:t>. </a:t>
          </a:r>
          <a:r>
            <a:rPr lang="ru-RU" sz="1600" kern="1200" dirty="0" err="1"/>
            <a:t>Топырақ</a:t>
          </a:r>
          <a:r>
            <a:rPr lang="ru-RU" sz="1600" kern="1200" dirty="0"/>
            <a:t> </a:t>
          </a:r>
          <a:r>
            <a:rPr lang="ru-RU" sz="1600" kern="1200" dirty="0" err="1"/>
            <a:t>бойында</a:t>
          </a:r>
          <a:r>
            <a:rPr lang="ru-RU" sz="1600" kern="1200" dirty="0"/>
            <a:t> </a:t>
          </a:r>
          <a:r>
            <a:rPr lang="ru-RU" sz="1600" kern="1200" dirty="0" err="1"/>
            <a:t>құнарлылық</a:t>
          </a:r>
          <a:r>
            <a:rPr lang="ru-RU" sz="1600" kern="1200" dirty="0"/>
            <a:t> </a:t>
          </a:r>
          <a:r>
            <a:rPr lang="ru-RU" sz="1600" kern="1200" dirty="0" err="1"/>
            <a:t>қасиеті</a:t>
          </a:r>
          <a:r>
            <a:rPr lang="ru-RU" sz="1600" kern="1200" dirty="0"/>
            <a:t>, </a:t>
          </a:r>
          <a:r>
            <a:rPr lang="ru-RU" sz="1600" kern="1200" dirty="0" err="1"/>
            <a:t>яғни</a:t>
          </a:r>
          <a:r>
            <a:rPr lang="ru-RU" sz="1600" kern="1200" dirty="0"/>
            <a:t> </a:t>
          </a:r>
          <a:r>
            <a:rPr lang="ru-RU" sz="1600" kern="1200" dirty="0" err="1"/>
            <a:t>өсімдіктерді</a:t>
          </a:r>
          <a:r>
            <a:rPr lang="ru-RU" sz="1600" kern="1200" dirty="0"/>
            <a:t> </a:t>
          </a:r>
          <a:r>
            <a:rPr lang="ru-RU" sz="1600" kern="1200" dirty="0" err="1"/>
            <a:t>сумен</a:t>
          </a:r>
          <a:r>
            <a:rPr lang="ru-RU" sz="1600" kern="1200" dirty="0"/>
            <a:t>, </a:t>
          </a:r>
          <a:r>
            <a:rPr lang="ru-RU" sz="1600" kern="1200" dirty="0" err="1"/>
            <a:t>басқа</a:t>
          </a:r>
          <a:r>
            <a:rPr lang="ru-RU" sz="1600" kern="1200" dirty="0"/>
            <a:t> да </a:t>
          </a:r>
          <a:r>
            <a:rPr lang="ru-RU" sz="1600" kern="1200" dirty="0" err="1"/>
            <a:t>қоректік</a:t>
          </a:r>
          <a:r>
            <a:rPr lang="ru-RU" sz="1600" kern="1200" dirty="0"/>
            <a:t> </a:t>
          </a:r>
          <a:r>
            <a:rPr lang="ru-RU" sz="1600" kern="1200" dirty="0" err="1"/>
            <a:t>элементтермен</a:t>
          </a:r>
          <a:r>
            <a:rPr lang="ru-RU" sz="1600" kern="1200" dirty="0"/>
            <a:t> </a:t>
          </a:r>
          <a:r>
            <a:rPr lang="ru-RU" sz="1600" kern="1200" dirty="0" err="1"/>
            <a:t>қамтамасыз</a:t>
          </a:r>
          <a:r>
            <a:rPr lang="ru-RU" sz="1600" kern="1200" dirty="0"/>
            <a:t> </a:t>
          </a:r>
          <a:r>
            <a:rPr lang="ru-RU" sz="1600" kern="1200" dirty="0" err="1"/>
            <a:t>ететін</a:t>
          </a:r>
          <a:r>
            <a:rPr lang="ru-RU" sz="1600" kern="1200" dirty="0"/>
            <a:t> </a:t>
          </a:r>
          <a:r>
            <a:rPr lang="ru-RU" sz="1600" kern="1200" dirty="0" err="1"/>
            <a:t>қабілеті</a:t>
          </a:r>
          <a:r>
            <a:rPr lang="ru-RU" sz="1600" kern="1200" dirty="0"/>
            <a:t> </a:t>
          </a:r>
          <a:r>
            <a:rPr lang="ru-RU" sz="1600" kern="1200" dirty="0" err="1"/>
            <a:t>болады</a:t>
          </a:r>
          <a:r>
            <a:rPr lang="ru-RU" sz="1600" kern="1200" dirty="0"/>
            <a:t>.</a:t>
          </a:r>
        </a:p>
      </dsp:txBody>
      <dsp:txXfrm>
        <a:off x="3820016" y="2233157"/>
        <a:ext cx="4423106" cy="2732074"/>
      </dsp:txXfrm>
    </dsp:sp>
    <dsp:sp modelId="{84B0D63B-A93D-45FC-8745-88A4B05C9AF7}">
      <dsp:nvSpPr>
        <dsp:cNvPr id="0" name=""/>
        <dsp:cNvSpPr/>
      </dsp:nvSpPr>
      <dsp:spPr>
        <a:xfrm>
          <a:off x="3593922" y="1888240"/>
          <a:ext cx="733945" cy="972536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B6AD3-8D18-4709-B829-51978B6FDE39}">
      <dsp:nvSpPr>
        <dsp:cNvPr id="0" name=""/>
        <dsp:cNvSpPr/>
      </dsp:nvSpPr>
      <dsp:spPr>
        <a:xfrm rot="5400000">
          <a:off x="7718750" y="1931180"/>
          <a:ext cx="828520" cy="886656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4DC9E-D7C1-4ECA-A58D-F031A337434F}">
      <dsp:nvSpPr>
        <dsp:cNvPr id="0" name=""/>
        <dsp:cNvSpPr/>
      </dsp:nvSpPr>
      <dsp:spPr>
        <a:xfrm rot="16200000">
          <a:off x="3531451" y="4355401"/>
          <a:ext cx="858887" cy="938026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60716-78FF-42A2-9212-17DB2246E79A}">
      <dsp:nvSpPr>
        <dsp:cNvPr id="0" name=""/>
        <dsp:cNvSpPr/>
      </dsp:nvSpPr>
      <dsp:spPr>
        <a:xfrm rot="10800000">
          <a:off x="7733580" y="4336510"/>
          <a:ext cx="798860" cy="975808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F20EA6E-F8B3-47AD-999C-BC2272E29A5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0B6AEBB-97AC-4F28-B96D-6CF0020E60C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Топырақтардың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механикалық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қасиеттері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725144"/>
            <a:ext cx="8062912" cy="1752600"/>
          </a:xfrm>
        </p:spPr>
        <p:txBody>
          <a:bodyPr/>
          <a:lstStyle/>
          <a:p>
            <a:r>
              <a:rPr lang="ru-RU" dirty="0" err="1"/>
              <a:t>Орында</a:t>
            </a:r>
            <a:r>
              <a:rPr lang="kk-KZ" dirty="0"/>
              <a:t>ған: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23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Жоспар: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1. Топырақтың механикалық қасиеттері</a:t>
            </a:r>
          </a:p>
          <a:p>
            <a:r>
              <a:rPr lang="kk-KZ" dirty="0"/>
              <a:t>2. Топырақтың механикалық құрылымы</a:t>
            </a:r>
          </a:p>
          <a:p>
            <a:r>
              <a:rPr lang="kk-KZ" dirty="0"/>
              <a:t>3. Топырақтың түрлері</a:t>
            </a:r>
          </a:p>
          <a:p>
            <a:r>
              <a:rPr lang="kk-KZ" dirty="0"/>
              <a:t>4. Топырақтың су өткізгіштігі.</a:t>
            </a:r>
          </a:p>
          <a:p>
            <a:endParaRPr lang="kk-KZ" dirty="0"/>
          </a:p>
          <a:p>
            <a:r>
              <a:rPr lang="kk-KZ" dirty="0"/>
              <a:t>Қорытынды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42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" y="22385"/>
            <a:ext cx="9143466" cy="1174367"/>
          </a:xfrm>
        </p:spPr>
        <p:txBody>
          <a:bodyPr>
            <a:normAutofit fontScale="90000"/>
          </a:bodyPr>
          <a:lstStyle/>
          <a:p>
            <a:r>
              <a:rPr lang="kk-KZ" dirty="0"/>
              <a:t>Топырақтың механикалық қасиеттері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4" y="1268760"/>
            <a:ext cx="5507570" cy="5589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dirty="0"/>
              <a:t> Топырақтың механикалық қасиеттеріне оның созымдылығы , ісінуі,шегуі,байланыстылығы,жабысқақтығы, физикалық «пісуі» жатады.</a:t>
            </a:r>
          </a:p>
          <a:p>
            <a:pPr algn="just"/>
            <a:r>
              <a:rPr lang="kk-KZ" dirty="0"/>
              <a:t>Тұқымның бөртіп өнуі, өсімдік тамырының төмен қарай бойлап өсуі, топырақ пенг атмосфераның арасында газ алмасу, жер өңдеу сапасы топырақтың физикалық-химиялық қасиеттеріне тікелей байланысты.</a:t>
            </a:r>
          </a:p>
          <a:p>
            <a:pPr algn="just"/>
            <a:r>
              <a:rPr lang="kk-KZ" dirty="0"/>
              <a:t>Топырақтың созымдылығы деп оның сыртқы күштің әсерінен өзінің пішінін өзгертуін және оны ұзақ уақыт сақтай алатын қабілетін айтамыз.</a:t>
            </a:r>
          </a:p>
          <a:p>
            <a:pPr algn="just"/>
            <a:r>
              <a:rPr lang="kk-KZ" dirty="0"/>
              <a:t>Топырақтың ісінуі деп оның ылғалдану нәтижесінде көлемін ұлғайтуын айтамыз, ал, керісінше, топырақ кепкенде өзінің көлемін кішірейтуін топырақтың шөгуі деп атайды.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713" y="1798762"/>
            <a:ext cx="3563888" cy="2937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9615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5324" y="188640"/>
            <a:ext cx="9324528" cy="1399032"/>
          </a:xfrm>
        </p:spPr>
        <p:txBody>
          <a:bodyPr/>
          <a:lstStyle/>
          <a:p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механикалық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11298029"/>
              </p:ext>
            </p:extLst>
          </p:nvPr>
        </p:nvGraphicFramePr>
        <p:xfrm>
          <a:off x="0" y="908720"/>
          <a:ext cx="9144000" cy="6099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370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99032"/>
          </a:xfrm>
        </p:spPr>
        <p:txBody>
          <a:bodyPr>
            <a:normAutofit/>
          </a:bodyPr>
          <a:lstStyle/>
          <a:p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механикалық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бөлу</a:t>
            </a:r>
            <a:r>
              <a:rPr lang="ru-RU" dirty="0"/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359990"/>
              </p:ext>
            </p:extLst>
          </p:nvPr>
        </p:nvGraphicFramePr>
        <p:xfrm>
          <a:off x="107504" y="1700806"/>
          <a:ext cx="8928992" cy="496855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9944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Саз 0,01 </a:t>
                      </a:r>
                      <a:r>
                        <a:rPr lang="ru-RU" dirty="0" err="1">
                          <a:effectLst/>
                        </a:rPr>
                        <a:t>миллиметрден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ұсақ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бөлшектер</a:t>
                      </a:r>
                      <a:r>
                        <a:rPr lang="ru-RU" dirty="0">
                          <a:effectLst/>
                        </a:rPr>
                        <a:t> (процент </a:t>
                      </a:r>
                      <a:r>
                        <a:rPr lang="ru-RU" dirty="0" err="1">
                          <a:effectLst/>
                        </a:rPr>
                        <a:t>есебімен</a:t>
                      </a:r>
                      <a:r>
                        <a:rPr lang="ru-RU" dirty="0">
                          <a:effectLst/>
                        </a:rPr>
                        <a:t>)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Топырақтардың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механикалықҚұрамы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бойынша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аты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80 процент </a:t>
                      </a:r>
                      <a:r>
                        <a:rPr lang="ru-RU" dirty="0" err="1">
                          <a:effectLst/>
                        </a:rPr>
                        <a:t>көп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Ауыр саз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80-60%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Орташа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және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жеңіл</a:t>
                      </a:r>
                      <a:r>
                        <a:rPr lang="ru-RU" dirty="0">
                          <a:effectLst/>
                        </a:rPr>
                        <a:t> саз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60-45%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Ауыр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саздық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45-30%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Орташа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саздық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30-20%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Жеңіл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саздық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20-10%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Құмдақ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10-55%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Байланысты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құм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166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5- проценттен аз</a:t>
                      </a:r>
                      <a:endParaRPr lang="ru-RU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Борпылдақ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құм</a:t>
                      </a:r>
                      <a:endParaRPr lang="ru-RU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29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4793" y="260648"/>
            <a:ext cx="4703231" cy="31683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/>
              <a:t>Топырақтың түрлі қаиеттері оның байлығы мен құнарлылығы, көбіне оның бөлшектерінің құрамы мен ірілілігіне тығыз байланысты болады. Сондықтан да топырақ қандай бөлшектерден құралғандығын білудің маңызы өте зор.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0" y="3611425"/>
            <a:ext cx="4559812" cy="3246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/>
              <a:t>Механикалық құрамы ауыр болып келетін топырақтарда көбінесе өсімдіктер жақсы өсіп, өнім берген жерде жыл сайын олардың қалдықтары да көптеп жиналады.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52" y="290348"/>
            <a:ext cx="4211960" cy="2955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584638"/>
            <a:ext cx="4392488" cy="3012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160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82" y="188640"/>
            <a:ext cx="9144000" cy="864096"/>
          </a:xfrm>
        </p:spPr>
        <p:txBody>
          <a:bodyPr/>
          <a:lstStyle/>
          <a:p>
            <a:r>
              <a:rPr lang="kk-KZ" dirty="0"/>
              <a:t>Топырақтың түрлері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38205012"/>
              </p:ext>
            </p:extLst>
          </p:nvPr>
        </p:nvGraphicFramePr>
        <p:xfrm>
          <a:off x="251520" y="1556792"/>
          <a:ext cx="864096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236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5" y="116632"/>
            <a:ext cx="8229600" cy="1073274"/>
          </a:xfrm>
        </p:spPr>
        <p:txBody>
          <a:bodyPr/>
          <a:lstStyle/>
          <a:p>
            <a:r>
              <a:rPr lang="ru-RU" dirty="0" err="1"/>
              <a:t>Топырақтың</a:t>
            </a:r>
            <a:r>
              <a:rPr lang="ru-RU" dirty="0"/>
              <a:t> су </a:t>
            </a:r>
            <a:r>
              <a:rPr lang="ru-RU" dirty="0" err="1"/>
              <a:t>өткізгіштігі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60126" y="1124744"/>
            <a:ext cx="4824536" cy="5733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/>
              <a:t>Топырақтың су өткізгішгігі </a:t>
            </a:r>
            <a:r>
              <a:rPr lang="kk-KZ" dirty="0"/>
              <a:t>— топырақтың жоғарыдан төмен қарай су өткізу қабілеті.</a:t>
            </a:r>
          </a:p>
          <a:p>
            <a:pPr algn="ctr"/>
            <a:r>
              <a:rPr lang="kk-KZ" dirty="0"/>
              <a:t>Ол топырақтың түйірөлшемдік механикалық құрамына, органикалық қорына байланысты — сіңіру, ылғалдану және өткізу кезеңдерінен тұрады. Суды жақсы өткізгіш топырақтарға — құм, құмайт, ал суды аз өткізгішке — балшықтар, орташа өткізгіштерге — құм-балшықтар жатады. Ғалым С.В.Астановтың еселтеулері бойынша ылғал түскен алғашқы сағатта 15 сантиметрден астам су сіңіретін топырақ суды жақсы өткізетін топыраққа, егер 5 сантиметрден кем су сіңірілсе, онда бұл суды нашар өткізетін топыраққа жаткызылады.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" y="1962409"/>
            <a:ext cx="4118961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2390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985176" cy="1399032"/>
          </a:xfrm>
        </p:spPr>
        <p:txBody>
          <a:bodyPr/>
          <a:lstStyle/>
          <a:p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err="1"/>
              <a:t>деформацияланғыштығы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err="1"/>
              <a:t>деформацияланғыштығы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тиелген</a:t>
            </a:r>
            <a:endParaRPr lang="ru-RU" dirty="0"/>
          </a:p>
          <a:p>
            <a:r>
              <a:rPr lang="ru-RU" dirty="0" err="1"/>
              <a:t>жүк</a:t>
            </a:r>
            <a:r>
              <a:rPr lang="ru-RU" dirty="0"/>
              <a:t> </a:t>
            </a:r>
            <a:r>
              <a:rPr lang="ru-RU" dirty="0" err="1"/>
              <a:t>әсерінен</a:t>
            </a:r>
            <a:r>
              <a:rPr lang="ru-RU" dirty="0"/>
              <a:t>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пішіні</a:t>
            </a:r>
            <a:r>
              <a:rPr lang="ru-RU" dirty="0"/>
              <a:t> мен </a:t>
            </a:r>
            <a:r>
              <a:rPr lang="ru-RU" dirty="0" err="1"/>
              <a:t>көлемін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қабілеттілігін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</a:t>
            </a:r>
          </a:p>
          <a:p>
            <a:r>
              <a:rPr lang="ru-RU" dirty="0" err="1"/>
              <a:t>Әдетте</a:t>
            </a:r>
            <a:r>
              <a:rPr lang="ru-RU" dirty="0"/>
              <a:t>,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деформациялары</a:t>
            </a:r>
            <a:r>
              <a:rPr lang="ru-RU" dirty="0"/>
              <a:t> </a:t>
            </a:r>
            <a:r>
              <a:rPr lang="ru-RU" dirty="0" err="1"/>
              <a:t>серпінді</a:t>
            </a:r>
            <a:r>
              <a:rPr lang="ru-RU" dirty="0"/>
              <a:t> (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қайтатын</a:t>
            </a:r>
            <a:r>
              <a:rPr lang="ru-RU" dirty="0"/>
              <a:t>) </a:t>
            </a:r>
            <a:r>
              <a:rPr lang="ru-RU" dirty="0" err="1"/>
              <a:t>және</a:t>
            </a:r>
            <a:endParaRPr lang="ru-RU" dirty="0"/>
          </a:p>
          <a:p>
            <a:r>
              <a:rPr lang="ru-RU" dirty="0" err="1"/>
              <a:t>икемді</a:t>
            </a:r>
            <a:r>
              <a:rPr lang="ru-RU" dirty="0"/>
              <a:t> (</a:t>
            </a:r>
            <a:r>
              <a:rPr lang="ru-RU" dirty="0" err="1"/>
              <a:t>қалдық</a:t>
            </a:r>
            <a:r>
              <a:rPr lang="ru-RU" dirty="0"/>
              <a:t>) </a:t>
            </a:r>
            <a:r>
              <a:rPr lang="ru-RU" dirty="0" err="1"/>
              <a:t>деформациялардан</a:t>
            </a:r>
            <a:r>
              <a:rPr lang="ru-RU" dirty="0"/>
              <a:t> </a:t>
            </a:r>
            <a:r>
              <a:rPr lang="ru-RU" dirty="0" err="1"/>
              <a:t>құралады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басым</a:t>
            </a:r>
            <a:endParaRPr lang="ru-RU" dirty="0"/>
          </a:p>
          <a:p>
            <a:r>
              <a:rPr lang="ru-RU" dirty="0" err="1"/>
              <a:t>бӛлігін</a:t>
            </a:r>
            <a:r>
              <a:rPr lang="ru-RU" dirty="0"/>
              <a:t> </a:t>
            </a:r>
            <a:r>
              <a:rPr lang="ru-RU" dirty="0" err="1"/>
              <a:t>қалдық</a:t>
            </a:r>
            <a:r>
              <a:rPr lang="ru-RU" dirty="0"/>
              <a:t> </a:t>
            </a:r>
            <a:r>
              <a:rPr lang="ru-RU" dirty="0" err="1"/>
              <a:t>деформациялары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r>
              <a:rPr lang="ru-RU" dirty="0"/>
              <a:t>. </a:t>
            </a:r>
            <a:r>
              <a:rPr lang="ru-RU" dirty="0" err="1"/>
              <a:t>Соған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endParaRPr lang="ru-RU" dirty="0"/>
          </a:p>
          <a:p>
            <a:r>
              <a:rPr lang="ru-RU" dirty="0" err="1"/>
              <a:t>топырақтарға</a:t>
            </a:r>
            <a:r>
              <a:rPr lang="ru-RU" dirty="0"/>
              <a:t> </a:t>
            </a:r>
            <a:r>
              <a:rPr lang="ru-RU" dirty="0" err="1"/>
              <a:t>тән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бас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ерекшелігі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жүк</a:t>
            </a:r>
            <a:endParaRPr lang="ru-RU" dirty="0"/>
          </a:p>
          <a:p>
            <a:r>
              <a:rPr lang="ru-RU" dirty="0" err="1"/>
              <a:t>тиеле</a:t>
            </a:r>
            <a:r>
              <a:rPr lang="ru-RU" dirty="0"/>
              <a:t> </a:t>
            </a:r>
            <a:r>
              <a:rPr lang="ru-RU" dirty="0" err="1"/>
              <a:t>басталысымен</a:t>
            </a:r>
            <a:r>
              <a:rPr lang="ru-RU" dirty="0"/>
              <a:t> </a:t>
            </a:r>
            <a:r>
              <a:rPr lang="ru-RU" dirty="0" err="1"/>
              <a:t>икемді</a:t>
            </a:r>
            <a:r>
              <a:rPr lang="ru-RU" dirty="0"/>
              <a:t> </a:t>
            </a:r>
            <a:r>
              <a:rPr lang="ru-RU" dirty="0" err="1"/>
              <a:t>деформациялануы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танылады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6169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507288" cy="1073274"/>
          </a:xfrm>
        </p:spPr>
        <p:txBody>
          <a:bodyPr/>
          <a:lstStyle/>
          <a:p>
            <a:r>
              <a:rPr lang="kk-KZ" dirty="0"/>
              <a:t>Қорытынды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40264236"/>
              </p:ext>
            </p:extLst>
          </p:nvPr>
        </p:nvGraphicFramePr>
        <p:xfrm>
          <a:off x="0" y="1490433"/>
          <a:ext cx="9144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4499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72816"/>
            <a:ext cx="9036496" cy="139903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Назарларыңызға рахмет!</a:t>
            </a:r>
            <a:endParaRPr lang="ru-RU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8855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Яр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58</TotalTime>
  <Words>537</Words>
  <Application>Microsoft Office PowerPoint</Application>
  <PresentationFormat>Экран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Топырақтардың механикалық қасиеттері</vt:lpstr>
      <vt:lpstr>Жоспар:</vt:lpstr>
      <vt:lpstr>Топырақтың механикалық қасиеттері</vt:lpstr>
      <vt:lpstr>Топырақтың механикалық құрамы</vt:lpstr>
      <vt:lpstr>Топырақтың механикалық құрамына қарай топқа бөлу.</vt:lpstr>
      <vt:lpstr>Презентация PowerPoint</vt:lpstr>
      <vt:lpstr>Топырақтың түрлері</vt:lpstr>
      <vt:lpstr>Топырақтың су өткізгіштігі</vt:lpstr>
      <vt:lpstr>Топырақтардың деформацияланғыштығы </vt:lpstr>
      <vt:lpstr>Қорытынды</vt:lpstr>
      <vt:lpstr>Назарларыңызға рахмет!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Топырақтардың механикалық қасиеттері</dc:title>
  <dc:creator>Moldir</dc:creator>
  <cp:lastModifiedBy>Неизвестный пользователь</cp:lastModifiedBy>
  <cp:revision>7</cp:revision>
  <dcterms:created xsi:type="dcterms:W3CDTF">2021-04-01T17:34:50Z</dcterms:created>
  <dcterms:modified xsi:type="dcterms:W3CDTF">2021-04-05T02:40:17Z</dcterms:modified>
</cp:coreProperties>
</file>